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50" r:id="rId4"/>
  </p:sldMasterIdLst>
  <p:notesMasterIdLst>
    <p:notesMasterId r:id="rId15"/>
  </p:notesMasterIdLst>
  <p:handoutMasterIdLst>
    <p:handoutMasterId r:id="rId16"/>
  </p:handoutMasterIdLst>
  <p:sldIdLst>
    <p:sldId id="464" r:id="rId5"/>
    <p:sldId id="543" r:id="rId6"/>
    <p:sldId id="523" r:id="rId7"/>
    <p:sldId id="544" r:id="rId8"/>
    <p:sldId id="522" r:id="rId9"/>
    <p:sldId id="525" r:id="rId10"/>
    <p:sldId id="527" r:id="rId11"/>
    <p:sldId id="528" r:id="rId12"/>
    <p:sldId id="545" r:id="rId13"/>
    <p:sldId id="529" r:id="rId14"/>
  </p:sldIdLst>
  <p:sldSz cx="12195175" cy="6859588"/>
  <p:notesSz cx="6797675" cy="9928225"/>
  <p:custDataLst>
    <p:tags r:id="rId17"/>
  </p:custDataLst>
  <p:defaultTextStyle>
    <a:defPPr>
      <a:defRPr lang="en-US"/>
    </a:defPPr>
    <a:lvl1pPr marL="0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09758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19518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29275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048793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658551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268309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4878068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2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atima Company" initials="BC" lastIdx="1" clrIdx="0">
    <p:extLst/>
  </p:cmAuthor>
  <p:cmAuthor id="2" name="Belatima Company" initials="BC [2]" lastIdx="1" clrIdx="1">
    <p:extLst/>
  </p:cmAuthor>
  <p:cmAuthor id="3" name="Belatima Company" initials="BC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EDED"/>
    <a:srgbClr val="E6E6E6"/>
    <a:srgbClr val="EAEAEA"/>
    <a:srgbClr val="C40026"/>
    <a:srgbClr val="00335B"/>
    <a:srgbClr val="FFFFFF"/>
    <a:srgbClr val="010000"/>
    <a:srgbClr val="EEEDED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F2AFC-C1CC-4DFB-8967-B959801FD546}" v="697" dt="2019-04-26T12:31:46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9171" autoAdjust="0"/>
  </p:normalViewPr>
  <p:slideViewPr>
    <p:cSldViewPr snapToGrid="0">
      <p:cViewPr varScale="1">
        <p:scale>
          <a:sx n="100" d="100"/>
          <a:sy n="100" d="100"/>
        </p:scale>
        <p:origin x="816" y="78"/>
      </p:cViewPr>
      <p:guideLst>
        <p:guide orient="horz" pos="4720"/>
        <p:guide pos="3841"/>
      </p:guideLst>
    </p:cSldViewPr>
  </p:slideViewPr>
  <p:outlineViewPr>
    <p:cViewPr>
      <p:scale>
        <a:sx n="33" d="100"/>
        <a:sy n="33" d="100"/>
      </p:scale>
      <p:origin x="0" y="-3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517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cke, Patrick, NMU-DSC" userId="c8a55e4f-1d57-4068-a04c-689db5f435b8" providerId="ADAL" clId="{264F2AFC-C1CC-4DFB-8967-B959801FD546}"/>
    <pc:docChg chg="undo custSel delSld modSld">
      <pc:chgData name="Focke, Patrick, NMU-DSC" userId="c8a55e4f-1d57-4068-a04c-689db5f435b8" providerId="ADAL" clId="{264F2AFC-C1CC-4DFB-8967-B959801FD546}" dt="2019-04-26T12:54:22.395" v="1094" actId="20577"/>
      <pc:docMkLst>
        <pc:docMk/>
      </pc:docMkLst>
      <pc:sldChg chg="modSp modNotesTx">
        <pc:chgData name="Focke, Patrick, NMU-DSC" userId="c8a55e4f-1d57-4068-a04c-689db5f435b8" providerId="ADAL" clId="{264F2AFC-C1CC-4DFB-8967-B959801FD546}" dt="2019-04-26T11:50:24.749" v="594" actId="20577"/>
        <pc:sldMkLst>
          <pc:docMk/>
          <pc:sldMk cId="2799580860" sldId="523"/>
        </pc:sldMkLst>
        <pc:spChg chg="mod">
          <ac:chgData name="Focke, Patrick, NMU-DSC" userId="c8a55e4f-1d57-4068-a04c-689db5f435b8" providerId="ADAL" clId="{264F2AFC-C1CC-4DFB-8967-B959801FD546}" dt="2019-04-26T11:46:49.344" v="218" actId="1076"/>
          <ac:spMkLst>
            <pc:docMk/>
            <pc:sldMk cId="2799580860" sldId="523"/>
            <ac:spMk id="11" creationId="{6384BCAF-5047-4303-8989-5FB36F75353B}"/>
          </ac:spMkLst>
        </pc:spChg>
      </pc:sldChg>
      <pc:sldChg chg="modSp modNotesTx">
        <pc:chgData name="Focke, Patrick, NMU-DSC" userId="c8a55e4f-1d57-4068-a04c-689db5f435b8" providerId="ADAL" clId="{264F2AFC-C1CC-4DFB-8967-B959801FD546}" dt="2019-04-26T12:00:32.740" v="1013" actId="20577"/>
        <pc:sldMkLst>
          <pc:docMk/>
          <pc:sldMk cId="554773657" sldId="525"/>
        </pc:sldMkLst>
        <pc:spChg chg="mod">
          <ac:chgData name="Focke, Patrick, NMU-DSC" userId="c8a55e4f-1d57-4068-a04c-689db5f435b8" providerId="ADAL" clId="{264F2AFC-C1CC-4DFB-8967-B959801FD546}" dt="2019-04-26T11:53:55.527" v="598" actId="1076"/>
          <ac:spMkLst>
            <pc:docMk/>
            <pc:sldMk cId="554773657" sldId="525"/>
            <ac:spMk id="37" creationId="{A17D3C4E-851F-46D4-B2BB-8B56CF4560B7}"/>
          </ac:spMkLst>
        </pc:spChg>
      </pc:sldChg>
      <pc:sldChg chg="modSp">
        <pc:chgData name="Focke, Patrick, NMU-DSC" userId="c8a55e4f-1d57-4068-a04c-689db5f435b8" providerId="ADAL" clId="{264F2AFC-C1CC-4DFB-8967-B959801FD546}" dt="2019-04-26T12:54:22.395" v="1094" actId="20577"/>
        <pc:sldMkLst>
          <pc:docMk/>
          <pc:sldMk cId="1653368619" sldId="544"/>
        </pc:sldMkLst>
        <pc:graphicFrameChg chg="modGraphic">
          <ac:chgData name="Focke, Patrick, NMU-DSC" userId="c8a55e4f-1d57-4068-a04c-689db5f435b8" providerId="ADAL" clId="{264F2AFC-C1CC-4DFB-8967-B959801FD546}" dt="2019-04-26T12:54:22.395" v="1094" actId="20577"/>
          <ac:graphicFrameMkLst>
            <pc:docMk/>
            <pc:sldMk cId="1653368619" sldId="544"/>
            <ac:graphicFrameMk id="4" creationId="{E53035E0-7A91-44AA-9262-278D32B23951}"/>
          </ac:graphicFrameMkLst>
        </pc:graphicFrameChg>
      </pc:sldChg>
      <pc:sldChg chg="addSp modSp modAnim">
        <pc:chgData name="Focke, Patrick, NMU-DSC" userId="c8a55e4f-1d57-4068-a04c-689db5f435b8" providerId="ADAL" clId="{264F2AFC-C1CC-4DFB-8967-B959801FD546}" dt="2019-04-26T12:31:46.032" v="1048"/>
        <pc:sldMkLst>
          <pc:docMk/>
          <pc:sldMk cId="26386875" sldId="545"/>
        </pc:sldMkLst>
        <pc:spChg chg="add mod">
          <ac:chgData name="Focke, Patrick, NMU-DSC" userId="c8a55e4f-1d57-4068-a04c-689db5f435b8" providerId="ADAL" clId="{264F2AFC-C1CC-4DFB-8967-B959801FD546}" dt="2019-04-26T12:02:37.183" v="1022" actId="14100"/>
          <ac:spMkLst>
            <pc:docMk/>
            <pc:sldMk cId="26386875" sldId="545"/>
            <ac:spMk id="9" creationId="{194CD623-2D68-4C23-8090-E8EDB2F636A6}"/>
          </ac:spMkLst>
        </pc:spChg>
        <pc:spChg chg="add mod">
          <ac:chgData name="Focke, Patrick, NMU-DSC" userId="c8a55e4f-1d57-4068-a04c-689db5f435b8" providerId="ADAL" clId="{264F2AFC-C1CC-4DFB-8967-B959801FD546}" dt="2019-04-26T12:03:44.825" v="1038" actId="14100"/>
          <ac:spMkLst>
            <pc:docMk/>
            <pc:sldMk cId="26386875" sldId="545"/>
            <ac:spMk id="13" creationId="{5430CFA7-855E-40F4-98B0-96907AC8480E}"/>
          </ac:spMkLst>
        </pc:spChg>
        <pc:spChg chg="add mod">
          <ac:chgData name="Focke, Patrick, NMU-DSC" userId="c8a55e4f-1d57-4068-a04c-689db5f435b8" providerId="ADAL" clId="{264F2AFC-C1CC-4DFB-8967-B959801FD546}" dt="2019-04-26T12:03:57.715" v="1042" actId="1076"/>
          <ac:spMkLst>
            <pc:docMk/>
            <pc:sldMk cId="26386875" sldId="545"/>
            <ac:spMk id="15" creationId="{79EA1C1B-7764-4D08-A7D8-59AA6769A1DC}"/>
          </ac:spMkLst>
        </pc:spChg>
        <pc:spChg chg="mod">
          <ac:chgData name="Focke, Patrick, NMU-DSC" userId="c8a55e4f-1d57-4068-a04c-689db5f435b8" providerId="ADAL" clId="{264F2AFC-C1CC-4DFB-8967-B959801FD546}" dt="2019-04-26T12:02:38.868" v="1023" actId="14100"/>
          <ac:spMkLst>
            <pc:docMk/>
            <pc:sldMk cId="26386875" sldId="545"/>
            <ac:spMk id="36" creationId="{77FFEEF2-2641-400C-9963-FBB3FD284094}"/>
          </ac:spMkLst>
        </pc:spChg>
        <pc:picChg chg="mod">
          <ac:chgData name="Focke, Patrick, NMU-DSC" userId="c8a55e4f-1d57-4068-a04c-689db5f435b8" providerId="ADAL" clId="{264F2AFC-C1CC-4DFB-8967-B959801FD546}" dt="2019-04-26T12:02:20.881" v="1018" actId="14100"/>
          <ac:picMkLst>
            <pc:docMk/>
            <pc:sldMk cId="26386875" sldId="545"/>
            <ac:picMk id="7" creationId="{44839FDC-0AF2-4EED-A788-1B1D68DEFECF}"/>
          </ac:picMkLst>
        </pc:picChg>
        <pc:picChg chg="add mod">
          <ac:chgData name="Focke, Patrick, NMU-DSC" userId="c8a55e4f-1d57-4068-a04c-689db5f435b8" providerId="ADAL" clId="{264F2AFC-C1CC-4DFB-8967-B959801FD546}" dt="2019-04-26T12:03:27.926" v="1036" actId="1076"/>
          <ac:picMkLst>
            <pc:docMk/>
            <pc:sldMk cId="26386875" sldId="545"/>
            <ac:picMk id="11" creationId="{C9167B42-B07D-4CE8-BF0C-6F0A54D566B4}"/>
          </ac:picMkLst>
        </pc:picChg>
        <pc:picChg chg="mod ord">
          <ac:chgData name="Focke, Patrick, NMU-DSC" userId="c8a55e4f-1d57-4068-a04c-689db5f435b8" providerId="ADAL" clId="{264F2AFC-C1CC-4DFB-8967-B959801FD546}" dt="2019-04-26T12:04:10.376" v="1047" actId="166"/>
          <ac:picMkLst>
            <pc:docMk/>
            <pc:sldMk cId="26386875" sldId="545"/>
            <ac:picMk id="12" creationId="{F0C10998-0E69-45A7-A492-E41E91A3ACC1}"/>
          </ac:picMkLst>
        </pc:picChg>
        <pc:picChg chg="add mod">
          <ac:chgData name="Focke, Patrick, NMU-DSC" userId="c8a55e4f-1d57-4068-a04c-689db5f435b8" providerId="ADAL" clId="{264F2AFC-C1CC-4DFB-8967-B959801FD546}" dt="2019-04-26T12:03:12.896" v="1033" actId="1076"/>
          <ac:picMkLst>
            <pc:docMk/>
            <pc:sldMk cId="26386875" sldId="545"/>
            <ac:picMk id="14" creationId="{2E2901EB-5D14-49FC-A0D7-F83C0E957708}"/>
          </ac:picMkLst>
        </pc:picChg>
        <pc:picChg chg="add mod">
          <ac:chgData name="Focke, Patrick, NMU-DSC" userId="c8a55e4f-1d57-4068-a04c-689db5f435b8" providerId="ADAL" clId="{264F2AFC-C1CC-4DFB-8967-B959801FD546}" dt="2019-04-26T12:04:02.420" v="1045" actId="1076"/>
          <ac:picMkLst>
            <pc:docMk/>
            <pc:sldMk cId="26386875" sldId="545"/>
            <ac:picMk id="16" creationId="{2D4EBC4E-1C85-494E-A84F-66812414698B}"/>
          </ac:picMkLst>
        </pc:picChg>
      </pc:sldChg>
      <pc:sldChg chg="del">
        <pc:chgData name="Focke, Patrick, NMU-DSC" userId="c8a55e4f-1d57-4068-a04c-689db5f435b8" providerId="ADAL" clId="{264F2AFC-C1CC-4DFB-8967-B959801FD546}" dt="2019-04-26T12:02:49.173" v="1027" actId="2696"/>
        <pc:sldMkLst>
          <pc:docMk/>
          <pc:sldMk cId="2180180239" sldId="546"/>
        </pc:sldMkLst>
      </pc:sldChg>
      <pc:sldChg chg="del">
        <pc:chgData name="Focke, Patrick, NMU-DSC" userId="c8a55e4f-1d57-4068-a04c-689db5f435b8" providerId="ADAL" clId="{264F2AFC-C1CC-4DFB-8967-B959801FD546}" dt="2019-04-26T12:35:30.319" v="1049" actId="2696"/>
        <pc:sldMkLst>
          <pc:docMk/>
          <pc:sldMk cId="346648992" sldId="547"/>
        </pc:sldMkLst>
      </pc:sldChg>
      <pc:sldChg chg="del">
        <pc:chgData name="Focke, Patrick, NMU-DSC" userId="c8a55e4f-1d57-4068-a04c-689db5f435b8" providerId="ADAL" clId="{264F2AFC-C1CC-4DFB-8967-B959801FD546}" dt="2019-04-26T12:35:31.674" v="1050" actId="2696"/>
        <pc:sldMkLst>
          <pc:docMk/>
          <pc:sldMk cId="220297083" sldId="5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7FD8C188-00C6-46F1-8CED-F01BD31E4433}" type="datetimeFigureOut">
              <a:rPr lang="de-DE" smtClean="0"/>
              <a:t>26.04.2019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0812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5" y="9430812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8933E69D-3B21-4381-BE0F-007CE24101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0725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976" cy="497299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645" y="0"/>
            <a:ext cx="2945976" cy="497299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7DF1D401-158B-4B2B-A98D-403A2BA6A3BF}" type="datetimeFigureOut">
              <a:rPr lang="de-DE" smtClean="0"/>
              <a:t>26.04.2019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30" tIns="44115" rIns="88230" bIns="44115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085" y="4715463"/>
            <a:ext cx="5437507" cy="4469034"/>
          </a:xfrm>
          <a:prstGeom prst="rect">
            <a:avLst/>
          </a:prstGeom>
        </p:spPr>
        <p:txBody>
          <a:bodyPr vert="horz" lIns="88230" tIns="44115" rIns="88230" bIns="44115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927"/>
            <a:ext cx="2945976" cy="495080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645" y="9430927"/>
            <a:ext cx="2945976" cy="495080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D47F0BAD-2B0D-418F-8B6F-40611FA0EE5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294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3250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6501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9751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3002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16252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19502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22753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26003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Weniger API-Kommunikation als bei </a:t>
            </a:r>
            <a:r>
              <a:rPr lang="de-DE" dirty="0" err="1"/>
              <a:t>PaaS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Serverless</a:t>
            </a:r>
            <a:r>
              <a:rPr lang="de-DE" baseline="0" dirty="0"/>
              <a:t>-Service übernimmt vieles selbst (Skalierung)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Vorteile: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Autom</a:t>
            </a:r>
            <a:r>
              <a:rPr lang="de-DE" baseline="0" dirty="0"/>
              <a:t>. </a:t>
            </a:r>
            <a:r>
              <a:rPr lang="de-DE" baseline="0" dirty="0" err="1"/>
              <a:t>Kapazitätsmgmt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Konzentration auf Source Code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Nachteile: Kontrollverlust und erhöhtes </a:t>
            </a:r>
            <a:r>
              <a:rPr lang="de-DE" baseline="0" dirty="0" err="1"/>
              <a:t>Lockin</a:t>
            </a:r>
            <a:r>
              <a:rPr lang="de-DE" baseline="0" dirty="0"/>
              <a:t>-Risiko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8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Abgabe von Kontrolle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86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80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Vereinfachter Betrieb ohne Ressourcenverwaltung -&gt; wie viel </a:t>
            </a:r>
            <a:r>
              <a:rPr lang="de-DE" dirty="0" err="1"/>
              <a:t>ram</a:t>
            </a:r>
            <a:r>
              <a:rPr lang="de-DE" dirty="0"/>
              <a:t> brauch ich, muss ich sie runter fahren, </a:t>
            </a:r>
            <a:r>
              <a:rPr lang="de-DE" dirty="0" err="1"/>
              <a:t>stromkosten</a:t>
            </a:r>
            <a:r>
              <a:rPr lang="de-DE" dirty="0"/>
              <a:t>…</a:t>
            </a:r>
          </a:p>
          <a:p>
            <a:pPr marL="171450" marR="0" lvl="0" indent="-171450" algn="l" defTabSz="80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Minimaler Managementaufwand -&gt;  keine weitere </a:t>
            </a:r>
            <a:r>
              <a:rPr lang="de-DE" dirty="0" err="1"/>
              <a:t>Sotwareinstallation</a:t>
            </a:r>
            <a:r>
              <a:rPr lang="de-DE" dirty="0"/>
              <a:t>/Wartung/Updates außer die „Kern“ Funktionalität</a:t>
            </a:r>
          </a:p>
          <a:p>
            <a:pPr marL="171450" marR="0" lvl="0" indent="-171450" algn="l" defTabSz="80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Performanceeinschränkung -&gt; </a:t>
            </a:r>
            <a:r>
              <a:rPr lang="de-DE" dirty="0" err="1"/>
              <a:t>compilieren</a:t>
            </a:r>
            <a:r>
              <a:rPr lang="de-DE" dirty="0"/>
              <a:t>/“starten“ der App bei Aufruf</a:t>
            </a:r>
          </a:p>
          <a:p>
            <a:pPr marL="171450" marR="0" lvl="0" indent="-171450" algn="l" defTabSz="80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High Performance-&gt; „</a:t>
            </a:r>
            <a:r>
              <a:rPr lang="de-DE" dirty="0" err="1"/>
              <a:t>Serverless</a:t>
            </a:r>
            <a:r>
              <a:rPr lang="de-DE" dirty="0"/>
              <a:t>“ </a:t>
            </a:r>
            <a:r>
              <a:rPr lang="de-DE" dirty="0" err="1"/>
              <a:t>teuerer</a:t>
            </a:r>
            <a:r>
              <a:rPr lang="de-DE" dirty="0"/>
              <a:t> und </a:t>
            </a:r>
            <a:r>
              <a:rPr lang="de-DE" dirty="0" err="1"/>
              <a:t>ineffizenter</a:t>
            </a:r>
            <a:endParaRPr lang="de-DE" dirty="0"/>
          </a:p>
          <a:p>
            <a:pPr marL="171450" marR="0" lvl="0" indent="-171450" algn="l" defTabSz="80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Vendor-&gt; </a:t>
            </a:r>
            <a:r>
              <a:rPr lang="de-DE" dirty="0" err="1"/>
              <a:t>StorageQueue</a:t>
            </a:r>
            <a:r>
              <a:rPr lang="de-DE" dirty="0"/>
              <a:t> in AWS</a:t>
            </a:r>
          </a:p>
          <a:p>
            <a:pPr marL="171450" marR="0" lvl="0" indent="-171450" algn="l" defTabSz="80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Debugging/Monitoring -&gt;Einschränkung in </a:t>
            </a:r>
            <a:r>
              <a:rPr lang="de-DE" dirty="0" err="1"/>
              <a:t>detailierter</a:t>
            </a:r>
            <a:r>
              <a:rPr lang="de-DE" dirty="0"/>
              <a:t> „gewohnter“ Analyse  (Debugger, Performance Management)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915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7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Anreicherungen von Daten die in eine </a:t>
            </a:r>
            <a:r>
              <a:rPr lang="de-DE" dirty="0" err="1"/>
              <a:t>CosmosDb</a:t>
            </a:r>
            <a:r>
              <a:rPr lang="de-DE" dirty="0"/>
              <a:t> eingetragen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Weiterleitung/</a:t>
            </a:r>
            <a:r>
              <a:rPr lang="de-DE" dirty="0" err="1"/>
              <a:t>verbindung</a:t>
            </a:r>
            <a:r>
              <a:rPr lang="de-DE" dirty="0"/>
              <a:t> zweier unterschiedlichen Webservices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Aufgrund der enormen Datenmengen und hohen </a:t>
            </a:r>
            <a:r>
              <a:rPr lang="de-DE" dirty="0" err="1"/>
              <a:t>skalierbarkeit</a:t>
            </a:r>
            <a:r>
              <a:rPr lang="de-DE" dirty="0"/>
              <a:t> </a:t>
            </a:r>
            <a:r>
              <a:rPr lang="de-DE" dirty="0" err="1"/>
              <a:t>auswertung</a:t>
            </a:r>
            <a:r>
              <a:rPr lang="de-DE" dirty="0"/>
              <a:t>/erfassen/weiterverarbeiten von </a:t>
            </a:r>
            <a:r>
              <a:rPr lang="de-DE" dirty="0" err="1"/>
              <a:t>messwerten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Bestellprozesse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99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698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40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251975" y="1017588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0000" y="1260000"/>
            <a:ext cx="10916837" cy="581698"/>
          </a:xfrm>
        </p:spPr>
        <p:txBody>
          <a:bodyPr/>
          <a:lstStyle>
            <a:lvl1pPr>
              <a:defRPr sz="4200"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30000" y="1857201"/>
            <a:ext cx="109168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03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6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9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3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16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1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2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2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021740" y="6287925"/>
            <a:ext cx="1919435" cy="307777"/>
          </a:xfrm>
          <a:solidFill>
            <a:schemeClr val="bg1"/>
          </a:solidFill>
        </p:spPr>
        <p:txBody>
          <a:bodyPr wrap="none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Datum hinzufügen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7" y="-58698"/>
            <a:ext cx="1516673" cy="10765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043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-Chart2"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52001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B636-8393-426F-ABBB-084DEE00B5D6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225201" y="5166000"/>
            <a:ext cx="4320000" cy="1002152"/>
          </a:xfrm>
          <a:solidFill>
            <a:schemeClr val="bg1"/>
          </a:solidFill>
          <a:ln w="3175">
            <a:solidFill>
              <a:srgbClr val="BFC9D2"/>
            </a:solidFill>
          </a:ln>
        </p:spPr>
        <p:txBody>
          <a:bodyPr wrap="square" lIns="216000" tIns="180000" rIns="180000" bIns="180000" anchor="b" anchorCtr="0">
            <a:spAutoFit/>
          </a:bodyPr>
          <a:lstStyle>
            <a:lvl1pPr marL="0" indent="0">
              <a:spcBef>
                <a:spcPts val="529"/>
              </a:spcBef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882"/>
              </a:spcBef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27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58" y="3429823"/>
            <a:ext cx="10919504" cy="760984"/>
          </a:xfrm>
          <a:prstGeom prst="rect">
            <a:avLst/>
          </a:prstGeom>
        </p:spPr>
        <p:txBody>
          <a:bodyPr bIns="95256" anchor="ctr" anchorCtr="0"/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C5C5-55BF-4505-A5DA-FB64155FA559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86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2068-361A-4722-90DD-22B9FC81493A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861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B48C-3DC2-498C-9C28-F60892637A78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8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4EF3-176E-4C76-A028-4EF4875EB729}" type="datetime1">
              <a:rPr lang="de-AT" smtClean="0"/>
              <a:t>26.04.2019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8072" y="1326360"/>
            <a:ext cx="11011490" cy="577714"/>
          </a:xfrm>
          <a:solidFill>
            <a:srgbClr val="0076B4">
              <a:alpha val="90000"/>
            </a:srgbClr>
          </a:solidFill>
          <a:ln w="19050">
            <a:noFill/>
          </a:ln>
        </p:spPr>
        <p:txBody>
          <a:bodyPr lIns="251999"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58072" y="2027313"/>
            <a:ext cx="11011490" cy="1233772"/>
          </a:xfrm>
          <a:noFill/>
        </p:spPr>
        <p:txBody>
          <a:bodyPr tIns="216000"/>
          <a:lstStyle>
            <a:lvl1pPr marL="0" marR="0" indent="0" algn="l" defTabSz="91458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6B4"/>
              </a:buClr>
              <a:buSzPct val="85000"/>
              <a:buFont typeface="Arial" charset="0"/>
              <a:buNone/>
              <a:tabLst/>
              <a:defRPr/>
            </a:lvl1pPr>
            <a:lvl2pPr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1" y="351299"/>
            <a:ext cx="9780091" cy="44319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9729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halt mit Beschriftung ohne Titel">
    <p:bg>
      <p:bgPr>
        <a:solidFill>
          <a:srgbClr val="FCFBFD">
            <a:alpha val="7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/>
          <p:cNvPicPr>
            <a:picLocks/>
          </p:cNvPicPr>
          <p:nvPr userDrawn="1"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rcRect t="5643" b="10142"/>
          <a:stretch/>
        </p:blipFill>
        <p:spPr>
          <a:xfrm>
            <a:off x="252066" y="1008233"/>
            <a:ext cx="11703047" cy="5581292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F82E-7C0C-4296-9627-9BB36A175DCF}" type="datetime1">
              <a:rPr lang="de-AT" smtClean="0"/>
              <a:t>26.04.2019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0001" y="351299"/>
            <a:ext cx="9780091" cy="443198"/>
          </a:xfrm>
        </p:spPr>
        <p:txBody>
          <a:bodyPr/>
          <a:lstStyle/>
          <a:p>
            <a:r>
              <a:rPr lang="de-DE" dirty="0"/>
              <a:t>TITEL BEARBEITEN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97566" y="1181959"/>
            <a:ext cx="10075090" cy="5177833"/>
          </a:xfrm>
          <a:prstGeom prst="rect">
            <a:avLst/>
          </a:pr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33" tIns="144033" rIns="144033" bIns="144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dirty="0" err="1"/>
          </a:p>
        </p:txBody>
      </p:sp>
    </p:spTree>
    <p:extLst>
      <p:ext uri="{BB962C8B-B14F-4D97-AF65-F5344CB8AC3E}">
        <p14:creationId xmlns:p14="http://schemas.microsoft.com/office/powerpoint/2010/main" val="163327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10" name="Textplatzhalter 9"/>
          <p:cNvSpPr>
            <a:spLocks noGrp="1" noChangeAspect="1"/>
          </p:cNvSpPr>
          <p:nvPr>
            <p:ph type="body" sz="quarter" idx="13"/>
          </p:nvPr>
        </p:nvSpPr>
        <p:spPr>
          <a:xfrm>
            <a:off x="630002" y="1260000"/>
            <a:ext cx="5271165" cy="1446550"/>
          </a:xfrm>
          <a:ln w="3175">
            <a:noFill/>
          </a:ln>
        </p:spPr>
        <p:txBody>
          <a:bodyPr lIns="0" tIns="0" rIns="0" bIns="0">
            <a:spAutoFit/>
          </a:bodyPr>
          <a:lstStyle>
            <a:lvl1pPr marL="342900" indent="-342900">
              <a:spcBef>
                <a:spcPts val="600"/>
              </a:spcBef>
              <a:buFont typeface="Wingdings 3" panose="05040102010807070707" pitchFamily="18" charset="2"/>
              <a:buChar char="Ò"/>
              <a:defRPr lang="de-DE" sz="2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 cap="none" baseline="0">
                <a:solidFill>
                  <a:schemeClr val="tx1"/>
                </a:solidFill>
              </a:defRPr>
            </a:lvl2pPr>
            <a:lvl3pPr marL="363538" indent="-363538">
              <a:spcBef>
                <a:spcPts val="1200"/>
              </a:spcBef>
              <a:buFont typeface="Wingdings 3" panose="05040102010807070707" pitchFamily="18" charset="2"/>
              <a:buChar char="Ò"/>
              <a:defRPr lang="de-DE" sz="2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Textplatzhalter 9"/>
          <p:cNvSpPr>
            <a:spLocks noGrp="1" noChangeAspect="1"/>
          </p:cNvSpPr>
          <p:nvPr>
            <p:ph type="body" sz="quarter" idx="14"/>
          </p:nvPr>
        </p:nvSpPr>
        <p:spPr>
          <a:xfrm>
            <a:off x="6282000" y="1260000"/>
            <a:ext cx="5271165" cy="1446550"/>
          </a:xfrm>
          <a:ln w="3175">
            <a:noFill/>
          </a:ln>
        </p:spPr>
        <p:txBody>
          <a:bodyPr lIns="0" tIns="0" rIns="0" bIns="0">
            <a:spAutoFit/>
          </a:bodyPr>
          <a:lstStyle>
            <a:lvl1pPr marL="342900" indent="-342900">
              <a:spcBef>
                <a:spcPts val="600"/>
              </a:spcBef>
              <a:buFont typeface="Wingdings 3" panose="05040102010807070707" pitchFamily="18" charset="2"/>
              <a:buChar char="Ò"/>
              <a:defRPr lang="de-DE" sz="2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 cap="none" baseline="0">
                <a:solidFill>
                  <a:schemeClr val="tx1"/>
                </a:solidFill>
              </a:defRPr>
            </a:lvl2pPr>
            <a:lvl3pPr marL="363538" indent="-363538">
              <a:spcBef>
                <a:spcPts val="1200"/>
              </a:spcBef>
              <a:buFont typeface="Wingdings 3" panose="05040102010807070707" pitchFamily="18" charset="2"/>
              <a:buChar char="Ò"/>
              <a:defRPr lang="de-DE" sz="2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30001" y="6659487"/>
            <a:ext cx="508077" cy="123111"/>
          </a:xfrm>
        </p:spPr>
        <p:txBody>
          <a:bodyPr/>
          <a:lstStyle/>
          <a:p>
            <a:fld id="{190ECA19-7765-4ABF-8CF6-2094DF39FD21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52000" y="6659487"/>
            <a:ext cx="961125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rgbClr val="646464"/>
                </a:solidFill>
              </a:defRPr>
            </a:lvl1pPr>
          </a:lstStyle>
          <a:p>
            <a:r>
              <a:rPr lang="en-US"/>
              <a:t>Arvato Systems | Azure Bootcamp 2019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07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1769A-58B9-47EE-80AB-9C561C8932F0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29999" y="1260000"/>
            <a:ext cx="10915199" cy="2560701"/>
          </a:xfrm>
        </p:spPr>
        <p:txBody>
          <a:bodyPr/>
          <a:lstStyle>
            <a:lvl5pPr marL="720725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63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F741-F052-46F2-92B0-FD13927FECB4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30000" y="1260000"/>
            <a:ext cx="5270400" cy="2560701"/>
          </a:xfrm>
        </p:spPr>
        <p:txBody>
          <a:bodyPr>
            <a:spAutoFit/>
          </a:bodyPr>
          <a:lstStyle>
            <a:lvl5pPr>
              <a:defRPr/>
            </a:lvl5pPr>
            <a:lvl6pPr marL="8969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6pPr>
            <a:lvl7pPr marL="10747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6277075" y="1260000"/>
            <a:ext cx="5270400" cy="2560701"/>
          </a:xfrm>
        </p:spPr>
        <p:txBody>
          <a:bodyPr>
            <a:spAutoFit/>
          </a:bodyPr>
          <a:lstStyle>
            <a:lvl5pPr>
              <a:defRPr/>
            </a:lvl5pPr>
            <a:lvl6pPr marL="8969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6pPr>
            <a:lvl7pPr marL="10747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47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C1DF-26B0-4655-83E7-37C9DDE75CAC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19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65E8-5654-4BAF-8445-40324136FD67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10" name="Textplatzhalter 9"/>
          <p:cNvSpPr>
            <a:spLocks noGrp="1" noChangeAspect="1"/>
          </p:cNvSpPr>
          <p:nvPr>
            <p:ph type="body" sz="quarter" idx="13"/>
          </p:nvPr>
        </p:nvSpPr>
        <p:spPr>
          <a:xfrm>
            <a:off x="634336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2" name="Textplatzhalter 9"/>
          <p:cNvSpPr>
            <a:spLocks noGrp="1" noChangeAspect="1"/>
          </p:cNvSpPr>
          <p:nvPr>
            <p:ph type="body" sz="quarter" idx="23"/>
          </p:nvPr>
        </p:nvSpPr>
        <p:spPr>
          <a:xfrm>
            <a:off x="2854348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Textplatzhalter 9"/>
          <p:cNvSpPr>
            <a:spLocks noGrp="1" noChangeAspect="1"/>
          </p:cNvSpPr>
          <p:nvPr>
            <p:ph type="body" sz="quarter" idx="24"/>
          </p:nvPr>
        </p:nvSpPr>
        <p:spPr>
          <a:xfrm>
            <a:off x="5074360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4" name="Textplatzhalter 9"/>
          <p:cNvSpPr>
            <a:spLocks noGrp="1" noChangeAspect="1"/>
          </p:cNvSpPr>
          <p:nvPr>
            <p:ph type="body" sz="quarter" idx="25"/>
          </p:nvPr>
        </p:nvSpPr>
        <p:spPr>
          <a:xfrm>
            <a:off x="7294372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5" name="Textplatzhalter 9"/>
          <p:cNvSpPr>
            <a:spLocks noGrp="1" noChangeAspect="1"/>
          </p:cNvSpPr>
          <p:nvPr>
            <p:ph type="body" sz="quarter" idx="26"/>
          </p:nvPr>
        </p:nvSpPr>
        <p:spPr>
          <a:xfrm>
            <a:off x="9514382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7" name="Textplatzhalter 9"/>
          <p:cNvSpPr>
            <a:spLocks noGrp="1" noChangeAspect="1"/>
          </p:cNvSpPr>
          <p:nvPr>
            <p:ph type="body" sz="quarter" idx="27"/>
          </p:nvPr>
        </p:nvSpPr>
        <p:spPr>
          <a:xfrm>
            <a:off x="634336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9"/>
          <p:cNvSpPr>
            <a:spLocks noGrp="1" noChangeAspect="1"/>
          </p:cNvSpPr>
          <p:nvPr>
            <p:ph type="body" sz="quarter" idx="28"/>
          </p:nvPr>
        </p:nvSpPr>
        <p:spPr>
          <a:xfrm>
            <a:off x="2854348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9"/>
          <p:cNvSpPr>
            <a:spLocks noGrp="1" noChangeAspect="1"/>
          </p:cNvSpPr>
          <p:nvPr>
            <p:ph type="body" sz="quarter" idx="29"/>
          </p:nvPr>
        </p:nvSpPr>
        <p:spPr>
          <a:xfrm>
            <a:off x="5074360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9"/>
          <p:cNvSpPr>
            <a:spLocks noGrp="1" noChangeAspect="1"/>
          </p:cNvSpPr>
          <p:nvPr>
            <p:ph type="body" sz="quarter" idx="30"/>
          </p:nvPr>
        </p:nvSpPr>
        <p:spPr>
          <a:xfrm>
            <a:off x="7294372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1" name="Textplatzhalter 9"/>
          <p:cNvSpPr>
            <a:spLocks noGrp="1" noChangeAspect="1"/>
          </p:cNvSpPr>
          <p:nvPr>
            <p:ph type="body" sz="quarter" idx="31"/>
          </p:nvPr>
        </p:nvSpPr>
        <p:spPr>
          <a:xfrm>
            <a:off x="9514382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25200" y="6659487"/>
            <a:ext cx="719999" cy="123111"/>
          </a:xfrm>
        </p:spPr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45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42C8-131C-48A3-AE1C-7530C4F3F488}" type="datetime1">
              <a:rPr lang="de-AT" smtClean="0"/>
              <a:t>26.04.2019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4"/>
          </p:nvPr>
        </p:nvSpPr>
        <p:spPr>
          <a:xfrm>
            <a:off x="7333199" y="1260000"/>
            <a:ext cx="4230000" cy="4896000"/>
          </a:xfrm>
          <a:prstGeom prst="rect">
            <a:avLst/>
          </a:prstGeom>
        </p:spPr>
        <p:txBody>
          <a:bodyPr vert="horz" lIns="158760" tIns="158760" anchor="t" anchorCtr="0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630000" y="1260000"/>
            <a:ext cx="6300000" cy="2560701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 sz="2000" cap="all" baseline="0">
                <a:solidFill>
                  <a:schemeClr val="accent1"/>
                </a:solidFill>
              </a:defRPr>
            </a:lvl2pPr>
            <a:lvl3pPr marL="363538" indent="-363538">
              <a:buFont typeface="Wingdings 3" panose="05040102010807070707" pitchFamily="18" charset="2"/>
              <a:buChar char="Ò"/>
              <a:defRPr sz="2000"/>
            </a:lvl3pPr>
            <a:lvl4pPr marL="539750" indent="-176213">
              <a:defRPr sz="1800"/>
            </a:lvl4pPr>
            <a:lvl5pPr marL="715963" indent="-176213">
              <a:defRPr sz="1600"/>
            </a:lvl5pPr>
            <a:lvl6pPr marL="8969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6pPr>
            <a:lvl7pPr marL="10747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30001" y="129700"/>
            <a:ext cx="6300000" cy="88639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156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58" y="3429823"/>
            <a:ext cx="10919504" cy="760984"/>
          </a:xfrm>
          <a:prstGeom prst="rect">
            <a:avLst/>
          </a:prstGeom>
        </p:spPr>
        <p:txBody>
          <a:bodyPr bIns="95256" anchor="ctr" anchorCtr="0"/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C163-614F-4206-9AE7-2F2FE41BB07A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80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-Chart"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52001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9905E-6845-4242-8742-F247CDF352A8}" type="datetime1">
              <a:rPr lang="de-AT" smtClean="0"/>
              <a:t>26.04.2019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635166" y="5166000"/>
            <a:ext cx="4320000" cy="1002152"/>
          </a:xfrm>
          <a:solidFill>
            <a:schemeClr val="bg1"/>
          </a:solidFill>
          <a:ln w="3175">
            <a:solidFill>
              <a:srgbClr val="BFC9D2"/>
            </a:solidFill>
          </a:ln>
        </p:spPr>
        <p:txBody>
          <a:bodyPr lIns="216000" tIns="180000" rIns="180000" bIns="180000" anchor="b" anchorCtr="0">
            <a:spAutoFit/>
          </a:bodyPr>
          <a:lstStyle>
            <a:lvl1pPr marL="0" indent="0">
              <a:spcBef>
                <a:spcPts val="529"/>
              </a:spcBef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882"/>
              </a:spcBef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636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000" y="1260000"/>
            <a:ext cx="10917543" cy="2930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30001" y="6659487"/>
            <a:ext cx="50807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05D677D-588B-46DF-AB23-3CB8FC6C653A}" type="datetime1">
              <a:rPr lang="de-AT" smtClean="0"/>
              <a:t>26.04.2019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52000" y="6659487"/>
            <a:ext cx="961125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rgbClr val="646464"/>
                </a:solidFill>
              </a:defRPr>
            </a:lvl1pPr>
          </a:lstStyle>
          <a:p>
            <a:r>
              <a:rPr lang="en-US"/>
              <a:t>Arvato Systems | Azure Bootcamp 2019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25200" y="6659487"/>
            <a:ext cx="71999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A5FE0BE9-2605-47C0-8F30-F383CC1BC3C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itelplatzhalter"/>
          <p:cNvSpPr>
            <a:spLocks noGrp="1"/>
          </p:cNvSpPr>
          <p:nvPr>
            <p:ph type="title"/>
          </p:nvPr>
        </p:nvSpPr>
        <p:spPr>
          <a:xfrm>
            <a:off x="630001" y="129700"/>
            <a:ext cx="9780091" cy="88639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7" y="-58698"/>
            <a:ext cx="1516673" cy="1076551"/>
          </a:xfrm>
          <a:prstGeom prst="rect">
            <a:avLst/>
          </a:prstGeom>
        </p:spPr>
      </p:pic>
    </p:spTree>
    <p:custDataLst>
      <p:tags r:id="rId17"/>
    </p:custDataLst>
    <p:extLst>
      <p:ext uri="{BB962C8B-B14F-4D97-AF65-F5344CB8AC3E}">
        <p14:creationId xmlns:p14="http://schemas.microsoft.com/office/powerpoint/2010/main" val="245621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0" r:id="rId1"/>
    <p:sldLayoutId id="2147493565" r:id="rId2"/>
    <p:sldLayoutId id="2147493573" r:id="rId3"/>
    <p:sldLayoutId id="2147493575" r:id="rId4"/>
    <p:sldLayoutId id="2147493563" r:id="rId5"/>
    <p:sldLayoutId id="2147493574" r:id="rId6"/>
    <p:sldLayoutId id="2147493576" r:id="rId7"/>
    <p:sldLayoutId id="2147493567" r:id="rId8"/>
    <p:sldLayoutId id="2147493568" r:id="rId9"/>
    <p:sldLayoutId id="2147493577" r:id="rId10"/>
    <p:sldLayoutId id="2147493579" r:id="rId11"/>
    <p:sldLayoutId id="2147493578" r:id="rId12"/>
    <p:sldLayoutId id="2147493557" r:id="rId13"/>
    <p:sldLayoutId id="2147493581" r:id="rId14"/>
    <p:sldLayoutId id="2147493582" r:id="rId15"/>
  </p:sldLayoutIdLst>
  <p:hf hdr="0"/>
  <p:txStyles>
    <p:titleStyle>
      <a:lvl1pPr algn="l" defTabSz="806501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Wingdings 3" panose="05040102010807070707" pitchFamily="18" charset="2"/>
        <a:buNone/>
        <a:tabLst/>
        <a:defRPr lang="de-DE" sz="2000" kern="1200" cap="none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None/>
        <a:defRPr lang="de-DE" sz="2000" b="0" kern="1200" cap="all" baseline="0" dirty="0" smtClean="0">
          <a:solidFill>
            <a:schemeClr val="accent1"/>
          </a:solidFill>
          <a:latin typeface="+mn-lt"/>
          <a:ea typeface="+mn-ea"/>
          <a:cs typeface="+mn-cs"/>
        </a:defRPr>
      </a:lvl2pPr>
      <a:lvl3pPr marL="355600" indent="-35560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Wingdings 3" panose="05040102010807070707" pitchFamily="18" charset="2"/>
        <a:buChar char="Ò"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82563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82563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 cap="none" baseline="0">
          <a:solidFill>
            <a:schemeClr val="tx1"/>
          </a:solidFill>
          <a:latin typeface="+mn-lt"/>
          <a:ea typeface="+mn-ea"/>
          <a:cs typeface="+mn-cs"/>
        </a:defRPr>
      </a:lvl5pPr>
      <a:lvl6pPr marL="896938" indent="-17780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74738" indent="-17780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6325" indent="-184150" algn="l" defTabSz="806501" rtl="0" eaLnBrk="1" latinLnBrk="0" hangingPunct="1">
        <a:spcBef>
          <a:spcPct val="200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76325" indent="-184150" algn="l" defTabSz="806501" rtl="0" eaLnBrk="1" latinLnBrk="0" hangingPunct="1">
        <a:spcBef>
          <a:spcPct val="20000"/>
        </a:spcBef>
        <a:buClr>
          <a:schemeClr val="accent1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50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6501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9751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3002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6252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9502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22753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26003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396" userDrawn="1">
          <p15:clr>
            <a:srgbClr val="F26B43"/>
          </p15:clr>
        </p15:guide>
        <p15:guide id="4" pos="3720" userDrawn="1">
          <p15:clr>
            <a:srgbClr val="F26B43"/>
          </p15:clr>
        </p15:guide>
        <p15:guide id="5" pos="3948" userDrawn="1">
          <p15:clr>
            <a:srgbClr val="F26B43"/>
          </p15:clr>
        </p15:guide>
        <p15:guide id="6" pos="4611" userDrawn="1">
          <p15:clr>
            <a:srgbClr val="F26B43"/>
          </p15:clr>
        </p15:guide>
        <p15:guide id="7" pos="5315" userDrawn="1">
          <p15:clr>
            <a:srgbClr val="F26B43"/>
          </p15:clr>
        </p15:guide>
        <p15:guide id="8" pos="7283" userDrawn="1">
          <p15:clr>
            <a:srgbClr val="F26B43"/>
          </p15:clr>
        </p15:guide>
        <p15:guide id="9" pos="7524" userDrawn="1">
          <p15:clr>
            <a:srgbClr val="F26B43"/>
          </p15:clr>
        </p15:guide>
        <p15:guide id="10" orient="horz" pos="792" userDrawn="1">
          <p15:clr>
            <a:srgbClr val="F26B43"/>
          </p15:clr>
        </p15:guide>
        <p15:guide id="11" orient="horz" pos="1400" userDrawn="1">
          <p15:clr>
            <a:srgbClr val="F26B43"/>
          </p15:clr>
        </p15:guide>
        <p15:guide id="12" orient="horz" pos="3883" userDrawn="1">
          <p15:clr>
            <a:srgbClr val="F26B43"/>
          </p15:clr>
        </p15:guide>
        <p15:guide id="13" orient="horz" pos="41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azure/azure-functions/functions-sca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azure/azure-functions/durable/durable-functions-overview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67" y="1023313"/>
            <a:ext cx="11680383" cy="555382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6FD8-EFA7-4A56-86DC-A8BF14937A5D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3"/>
          </p:nvPr>
        </p:nvSpPr>
        <p:spPr>
          <a:xfrm>
            <a:off x="548195" y="1202491"/>
            <a:ext cx="10997003" cy="577714"/>
          </a:xfr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SERVERLESS COMPUTING 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4"/>
          </p:nvPr>
        </p:nvSpPr>
        <p:spPr>
          <a:xfrm>
            <a:off x="548197" y="2009021"/>
            <a:ext cx="10997001" cy="4040038"/>
          </a:xfr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/>
          <a:p>
            <a:r>
              <a:rPr lang="de-DE" dirty="0"/>
              <a:t>Als </a:t>
            </a:r>
            <a:r>
              <a:rPr lang="de-DE" dirty="0" err="1"/>
              <a:t>Serverless</a:t>
            </a:r>
            <a:r>
              <a:rPr lang="de-DE" dirty="0"/>
              <a:t> Computing bezeichnet man ein Ausführungsmodell in der Cloud, bei dem Nutzer Anwendungen erstellen und ausführen – ohne dabei einen Gedanken an den oder die darunterliegenden Server verschwenden zu müssen. […]</a:t>
            </a:r>
          </a:p>
          <a:p>
            <a:r>
              <a:rPr lang="de-DE" dirty="0"/>
              <a:t>Das bedeutet: Nutzer von „</a:t>
            </a:r>
            <a:r>
              <a:rPr lang="de-DE" dirty="0" err="1"/>
              <a:t>Serverless</a:t>
            </a:r>
            <a:r>
              <a:rPr lang="de-DE" dirty="0"/>
              <a:t> Computing“ müssen sich überhaupt nicht mehr darum kümmern, wie Server aufgesetzt, </a:t>
            </a:r>
            <a:r>
              <a:rPr lang="de-DE" dirty="0" err="1"/>
              <a:t>provisioniert</a:t>
            </a:r>
            <a:r>
              <a:rPr lang="de-DE" dirty="0"/>
              <a:t> oder skaliert werden. Stattdessen sorgt der Serviceanbieter dafür, dass stets genügend Ressourcen zur Verfügung für die jeweilige Anwendung zur Verfügung stellen.</a:t>
            </a:r>
          </a:p>
          <a:p>
            <a:endParaRPr lang="de-DE" sz="1200" dirty="0"/>
          </a:p>
          <a:p>
            <a:r>
              <a:rPr lang="en-US" sz="1400" dirty="0"/>
              <a:t>https://www.cloudcomputing-insider.de/was-ist-serverless-computing-a-713889/</a:t>
            </a:r>
          </a:p>
          <a:p>
            <a:endParaRPr lang="en-US" sz="1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1</a:t>
            </a:fld>
            <a:endParaRPr lang="de-DE" dirty="0"/>
          </a:p>
        </p:txBody>
      </p:sp>
      <p:pic>
        <p:nvPicPr>
          <p:cNvPr id="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57CBE8D-832A-4229-9D77-193EB5A0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508DE099-8894-45E4-BC12-0733803D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Serverless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5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10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9766877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timeout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durationDurable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Inhaltsplatzhalter 12">
            <a:extLst>
              <a:ext uri="{FF2B5EF4-FFF2-40B4-BE49-F238E27FC236}">
                <a16:creationId xmlns:a16="http://schemas.microsoft.com/office/drawing/2014/main" id="{A9BE3CFA-FEDE-41CF-8CCE-BBCDFFDB1153}"/>
              </a:ext>
            </a:extLst>
          </p:cNvPr>
          <p:cNvSpPr txBox="1">
            <a:spLocks/>
          </p:cNvSpPr>
          <p:nvPr/>
        </p:nvSpPr>
        <p:spPr>
          <a:xfrm>
            <a:off x="1294154" y="1975827"/>
            <a:ext cx="9766877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endParaRPr lang="de-DE" sz="1400" dirty="0">
              <a:hlinkClick r:id="rId3"/>
            </a:endParaRPr>
          </a:p>
          <a:p>
            <a:r>
              <a:rPr lang="de-DE" sz="1400" dirty="0">
                <a:hlinkClick r:id="rId3"/>
              </a:rPr>
              <a:t>https://docs.microsoft.com/de-de/azure/azure-functions/functions-scale</a:t>
            </a:r>
            <a:endParaRPr lang="de-DE" sz="1400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F65095E-5468-4FCE-8537-4927BEB25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20694"/>
              </p:ext>
            </p:extLst>
          </p:nvPr>
        </p:nvGraphicFramePr>
        <p:xfrm>
          <a:off x="1840597" y="2309216"/>
          <a:ext cx="7635240" cy="2362200"/>
        </p:xfrm>
        <a:graphic>
          <a:graphicData uri="http://schemas.openxmlformats.org/drawingml/2006/table">
            <a:tbl>
              <a:tblPr/>
              <a:tblGrid>
                <a:gridCol w="1908810">
                  <a:extLst>
                    <a:ext uri="{9D8B030D-6E8A-4147-A177-3AD203B41FA5}">
                      <a16:colId xmlns:a16="http://schemas.microsoft.com/office/drawing/2014/main" val="2916403032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768403119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108711863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11929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Plan</a:t>
                      </a:r>
                    </a:p>
                  </a:txBody>
                  <a:tcPr marL="152400" marR="152400" marT="114300" marB="114300" anchor="b">
                    <a:lnL w="12700" cap="flat" cmpd="sng" algn="ctr">
                      <a:solidFill>
                        <a:srgbClr val="38CE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C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CE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D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Runtime Version</a:t>
                      </a:r>
                    </a:p>
                  </a:txBody>
                  <a:tcPr marL="152400" marR="152400" marT="114300" marB="114300" anchor="b">
                    <a:lnL w="12700" cap="flat" cmpd="sng" algn="ctr">
                      <a:solidFill>
                        <a:srgbClr val="F0C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8D0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C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D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Default(min)</a:t>
                      </a:r>
                    </a:p>
                  </a:txBody>
                  <a:tcPr marL="152400" marR="152400" marT="114300" marB="114300" anchor="b">
                    <a:lnL w="12700" cap="flat" cmpd="sng" algn="ctr">
                      <a:solidFill>
                        <a:srgbClr val="B8D0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8D3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8D0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D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Maximum(min)</a:t>
                      </a:r>
                    </a:p>
                  </a:txBody>
                  <a:tcPr marL="152400" marR="152400" marT="114300" marB="114300" anchor="b">
                    <a:lnL w="12700" cap="flat" cmpd="sng" algn="ctr">
                      <a:solidFill>
                        <a:srgbClr val="88D3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8D3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8D3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214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Consumption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C8D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8D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D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1.x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B8D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D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D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5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58D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D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DE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10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6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9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dirty="0" err="1">
                          <a:effectLst/>
                        </a:rPr>
                        <a:t>Consumption</a:t>
                      </a:r>
                      <a:endParaRPr lang="de-DE" dirty="0">
                        <a:effectLst/>
                      </a:endParaRP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B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D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2.x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E8E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E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E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5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C8DE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DE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E6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10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6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E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80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App Service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B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E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EA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1.x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58E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E6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E5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Unlimited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48E6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E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E6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Unlimited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98E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E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E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E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431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App Service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F8EA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EA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EA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2.x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38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30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B0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E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1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Unlimited</a:t>
                      </a:r>
                    </a:p>
                  </a:txBody>
                  <a:tcPr marL="152400" marR="152400" marT="114300" marB="114300">
                    <a:lnL w="12700" cap="flat" cmpd="sng" algn="ctr">
                      <a:solidFill>
                        <a:srgbClr val="F0E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E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E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ED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074913"/>
                  </a:ext>
                </a:extLst>
              </a:tr>
            </a:tbl>
          </a:graphicData>
        </a:graphic>
      </p:graphicFrame>
      <p:pic>
        <p:nvPicPr>
          <p:cNvPr id="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D8AFC48A-5303-42E0-91E8-36097BC9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9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67" y="1023313"/>
            <a:ext cx="11680383" cy="555382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6FD8-EFA7-4A56-86DC-A8BF14937A5D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2</a:t>
            </a:fld>
            <a:endParaRPr lang="de-DE" dirty="0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508DE099-8894-45E4-BC12-0733803D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Serverless</a:t>
            </a:r>
            <a:endParaRPr lang="de-DE" dirty="0"/>
          </a:p>
        </p:txBody>
      </p:sp>
      <p:pic>
        <p:nvPicPr>
          <p:cNvPr id="15" name="Picture 2" descr="IaaS_vs_PaaS_vs_Serverless">
            <a:extLst>
              <a:ext uri="{FF2B5EF4-FFF2-40B4-BE49-F238E27FC236}">
                <a16:creationId xmlns:a16="http://schemas.microsoft.com/office/drawing/2014/main" id="{CF48C5D0-D8EC-41E5-AB20-13A779C7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86" y="1209461"/>
            <a:ext cx="8372716" cy="52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92A584A6-93D8-41AC-8EC4-077A7FA3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7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67" y="1023313"/>
            <a:ext cx="11680383" cy="555382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6FD8-EFA7-4A56-86DC-A8BF14937A5D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3"/>
          </p:nvPr>
        </p:nvSpPr>
        <p:spPr>
          <a:xfrm>
            <a:off x="548197" y="1793071"/>
            <a:ext cx="5411446" cy="577714"/>
          </a:xfr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Vorteile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4"/>
          </p:nvPr>
        </p:nvSpPr>
        <p:spPr>
          <a:xfrm>
            <a:off x="548198" y="2537097"/>
            <a:ext cx="5411446" cy="4040038"/>
          </a:xfr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Abrechnung nach tatsächlichem Bedarf – Micro-Payment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Vereinfachter Betrieb ohne Ressourcenverwaltung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Minimaler Managementaufwand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„Endlos“ skalierbar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3</a:t>
            </a:fld>
            <a:endParaRPr lang="de-DE" dirty="0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508DE099-8894-45E4-BC12-0733803D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Serverless</a:t>
            </a:r>
            <a:endParaRPr lang="de-DE" dirty="0"/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4CF086D0-B418-4AE3-ADBA-276D24F195FA}"/>
              </a:ext>
            </a:extLst>
          </p:cNvPr>
          <p:cNvSpPr txBox="1">
            <a:spLocks/>
          </p:cNvSpPr>
          <p:nvPr/>
        </p:nvSpPr>
        <p:spPr>
          <a:xfrm>
            <a:off x="6255673" y="1793071"/>
            <a:ext cx="5411446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 w="19050">
            <a:noFill/>
          </a:ln>
        </p:spPr>
        <p:txBody>
          <a:bodyPr vert="horz" wrap="square" lIns="251999" tIns="0" rIns="0" bIns="0" rtlCol="0" anchor="ctr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18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91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1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583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defRPr lang="de-DE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874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9166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457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749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104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8332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Nachteile</a:t>
            </a:r>
          </a:p>
        </p:txBody>
      </p:sp>
      <p:sp>
        <p:nvSpPr>
          <p:cNvPr id="11" name="Inhaltsplatzhalter 12">
            <a:extLst>
              <a:ext uri="{FF2B5EF4-FFF2-40B4-BE49-F238E27FC236}">
                <a16:creationId xmlns:a16="http://schemas.microsoft.com/office/drawing/2014/main" id="{6384BCAF-5047-4303-8989-5FB36F75353B}"/>
              </a:ext>
            </a:extLst>
          </p:cNvPr>
          <p:cNvSpPr txBox="1">
            <a:spLocks/>
          </p:cNvSpPr>
          <p:nvPr/>
        </p:nvSpPr>
        <p:spPr>
          <a:xfrm>
            <a:off x="6247652" y="2537096"/>
            <a:ext cx="5411446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marR="0" indent="0" algn="l" defTabSz="91458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6B4"/>
              </a:buClr>
              <a:buSzPct val="85000"/>
              <a:buFont typeface="Arial" charset="0"/>
              <a:buNone/>
              <a:tabLst/>
              <a:defRPr lang="de-DE" sz="20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Performanceeinschränkung (Initialisierung)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Für Kleinstaufgaben/Nanoservices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Ungeeignet für High-Performance-Computing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Einschränkung in Monitoring und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Vendor lock-in</a:t>
            </a:r>
          </a:p>
        </p:txBody>
      </p:sp>
      <p:pic>
        <p:nvPicPr>
          <p:cNvPr id="15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2C30FFE-2FD5-4DB9-A3D6-3375F1CC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58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67" y="1023313"/>
            <a:ext cx="11680383" cy="555382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6FD8-EFA7-4A56-86DC-A8BF14937A5D}" type="datetime1">
              <a:rPr lang="de-AT" smtClean="0"/>
              <a:t>26.04.2019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4</a:t>
            </a:fld>
            <a:endParaRPr lang="de-DE" dirty="0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508DE099-8894-45E4-BC12-0733803D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Serverless</a:t>
            </a:r>
            <a:endParaRPr lang="de-DE" dirty="0"/>
          </a:p>
        </p:txBody>
      </p:sp>
      <p:pic>
        <p:nvPicPr>
          <p:cNvPr id="16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92A584A6-93D8-41AC-8EC4-077A7FA3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B7B58142-84F7-40AE-9C54-DCAC057179D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48195" y="1202491"/>
            <a:ext cx="10997003" cy="577714"/>
          </a:xfr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/>
          <a:p>
            <a:r>
              <a:rPr lang="de-DE" b="1" dirty="0" err="1"/>
              <a:t>Serverless</a:t>
            </a:r>
            <a:r>
              <a:rPr lang="de-DE" b="1" dirty="0"/>
              <a:t> </a:t>
            </a:r>
            <a:r>
              <a:rPr lang="de-DE" b="1" dirty="0" err="1"/>
              <a:t>environments</a:t>
            </a:r>
            <a:endParaRPr lang="de-DE" b="1" dirty="0"/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Inhaltsplatzhalter 12">
            <a:extLst>
              <a:ext uri="{FF2B5EF4-FFF2-40B4-BE49-F238E27FC236}">
                <a16:creationId xmlns:a16="http://schemas.microsoft.com/office/drawing/2014/main" id="{E9F25E23-9913-44C8-BCC4-E53120040F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8197" y="2009021"/>
            <a:ext cx="10997001" cy="4040038"/>
          </a:xfr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/>
          <a:p>
            <a:endParaRPr lang="de-DE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https://azure.microsoft.com/en-us/solutions/serverless/ | https://cloud.google.com/serverless/ | https://aws.amazon.com/de/serverless/</a:t>
            </a:r>
            <a:endParaRPr lang="en-US" sz="18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53035E0-7A91-44AA-9262-278D32B2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78586"/>
              </p:ext>
            </p:extLst>
          </p:nvPr>
        </p:nvGraphicFramePr>
        <p:xfrm>
          <a:off x="884039" y="2149223"/>
          <a:ext cx="10364985" cy="305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2775">
                  <a:extLst>
                    <a:ext uri="{9D8B030D-6E8A-4147-A177-3AD203B41FA5}">
                      <a16:colId xmlns:a16="http://schemas.microsoft.com/office/drawing/2014/main" val="1974145304"/>
                    </a:ext>
                  </a:extLst>
                </a:gridCol>
                <a:gridCol w="2538446">
                  <a:extLst>
                    <a:ext uri="{9D8B030D-6E8A-4147-A177-3AD203B41FA5}">
                      <a16:colId xmlns:a16="http://schemas.microsoft.com/office/drawing/2014/main" val="4103110177"/>
                    </a:ext>
                  </a:extLst>
                </a:gridCol>
                <a:gridCol w="2651882">
                  <a:extLst>
                    <a:ext uri="{9D8B030D-6E8A-4147-A177-3AD203B41FA5}">
                      <a16:colId xmlns:a16="http://schemas.microsoft.com/office/drawing/2014/main" val="1967959070"/>
                    </a:ext>
                  </a:extLst>
                </a:gridCol>
                <a:gridCol w="2651882">
                  <a:extLst>
                    <a:ext uri="{9D8B030D-6E8A-4147-A177-3AD203B41FA5}">
                      <a16:colId xmlns:a16="http://schemas.microsoft.com/office/drawing/2014/main" val="11539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AWS</a:t>
                      </a:r>
                    </a:p>
                    <a:p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1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/>
                        <a:t>Serverless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functions</a:t>
                      </a:r>
                      <a:r>
                        <a:rPr lang="de-DE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Azure </a:t>
                      </a:r>
                      <a:r>
                        <a:rPr lang="de-DE" dirty="0" err="1"/>
                        <a:t>Functions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Cloud </a:t>
                      </a:r>
                      <a:r>
                        <a:rPr lang="de-DE" dirty="0" err="1"/>
                        <a:t>Functions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AWS Lambda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3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Serverless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containers</a:t>
                      </a:r>
                      <a:r>
                        <a:rPr lang="de-DE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Azure Container </a:t>
                      </a:r>
                      <a:r>
                        <a:rPr lang="de-DE" dirty="0" err="1"/>
                        <a:t>Instances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Serverlose Container in Cloud </a:t>
                      </a:r>
                      <a:r>
                        <a:rPr lang="de-DE" dirty="0" err="1"/>
                        <a:t>Functions</a:t>
                      </a:r>
                      <a:r>
                        <a:rPr lang="de-DE" baseline="30000" dirty="0" err="1"/>
                        <a:t>ALPHA</a:t>
                      </a:r>
                      <a:r>
                        <a:rPr lang="de-DE" baseline="30000" dirty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AWS </a:t>
                      </a:r>
                      <a:r>
                        <a:rPr lang="de-DE" dirty="0" err="1"/>
                        <a:t>Fargate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92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Serverless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workflow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orchestration</a:t>
                      </a:r>
                      <a:r>
                        <a:rPr lang="de-DE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Logic</a:t>
                      </a:r>
                      <a:r>
                        <a:rPr lang="de-DE" dirty="0"/>
                        <a:t>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Serverless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intelligence</a:t>
                      </a:r>
                      <a:r>
                        <a:rPr lang="de-DE" b="1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Bot Service / </a:t>
                      </a:r>
                      <a:r>
                        <a:rPr lang="de-DE" dirty="0" err="1"/>
                        <a:t>Cognitive</a:t>
                      </a:r>
                      <a:r>
                        <a:rPr lang="de-DE" dirty="0"/>
                        <a:t>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Cloud ML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KI-Services (Amazon </a:t>
                      </a:r>
                      <a:r>
                        <a:rPr lang="de-DE" dirty="0" err="1"/>
                        <a:t>Translate</a:t>
                      </a:r>
                      <a:r>
                        <a:rPr lang="de-DE" dirty="0"/>
                        <a:t>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0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176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36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D9AF-EB34-4F92-9C5F-AEA753DF8093}" type="datetime1">
              <a:rPr lang="de-AT" smtClean="0"/>
              <a:t>26.04.2019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240F5722-F531-41B2-991D-18282D341832}"/>
              </a:ext>
            </a:extLst>
          </p:cNvPr>
          <p:cNvGrpSpPr/>
          <p:nvPr/>
        </p:nvGrpSpPr>
        <p:grpSpPr>
          <a:xfrm>
            <a:off x="4135810" y="1195327"/>
            <a:ext cx="3216565" cy="4872537"/>
            <a:chOff x="4133899" y="1194163"/>
            <a:chExt cx="3217096" cy="4873340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77125D69-BC1C-466A-BE3A-1A810602A382}"/>
                </a:ext>
              </a:extLst>
            </p:cNvPr>
            <p:cNvGrpSpPr/>
            <p:nvPr/>
          </p:nvGrpSpPr>
          <p:grpSpPr>
            <a:xfrm>
              <a:off x="4841006" y="1194163"/>
              <a:ext cx="2509989" cy="4873340"/>
              <a:chOff x="4841006" y="1194163"/>
              <a:chExt cx="2509989" cy="4873340"/>
            </a:xfrm>
          </p:grpSpPr>
          <p:pic>
            <p:nvPicPr>
              <p:cNvPr id="10" name="Graphic 3">
                <a:extLst>
                  <a:ext uri="{FF2B5EF4-FFF2-40B4-BE49-F238E27FC236}">
                    <a16:creationId xmlns:a16="http://schemas.microsoft.com/office/drawing/2014/main" id="{C4B6389C-9B9B-4510-8861-FE6A8A9EA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6926" y="2569926"/>
                <a:ext cx="1718148" cy="1718148"/>
              </a:xfrm>
              <a:prstGeom prst="rect">
                <a:avLst/>
              </a:prstGeom>
            </p:spPr>
          </p:pic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A05EA4A4-3880-4121-A93B-C6D16E47DC1B}"/>
                  </a:ext>
                </a:extLst>
              </p:cNvPr>
              <p:cNvSpPr txBox="1"/>
              <p:nvPr/>
            </p:nvSpPr>
            <p:spPr>
              <a:xfrm>
                <a:off x="4841006" y="5113725"/>
                <a:ext cx="2509989" cy="953778"/>
              </a:xfrm>
              <a:prstGeom prst="rect">
                <a:avLst/>
              </a:prstGeom>
              <a:noFill/>
            </p:spPr>
            <p:txBody>
              <a:bodyPr wrap="squar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Author functions in C#, F#, Node.JS, </a:t>
                </a:r>
                <a:r>
                  <a:rPr lang="en-US" sz="1567" b="1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Java</a:t>
                </a:r>
                <a:r>
                  <a:rPr lang="en-US" sz="1567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, and more</a:t>
                </a:r>
              </a:p>
            </p:txBody>
          </p:sp>
          <p:sp>
            <p:nvSpPr>
              <p:cNvPr id="12" name="TextBox 27">
                <a:extLst>
                  <a:ext uri="{FF2B5EF4-FFF2-40B4-BE49-F238E27FC236}">
                    <a16:creationId xmlns:a16="http://schemas.microsoft.com/office/drawing/2014/main" id="{1F3C05C9-F846-42D2-B6A6-A1B50A5D58C8}"/>
                  </a:ext>
                </a:extLst>
              </p:cNvPr>
              <p:cNvSpPr txBox="1"/>
              <p:nvPr/>
            </p:nvSpPr>
            <p:spPr>
              <a:xfrm>
                <a:off x="5563907" y="1194163"/>
                <a:ext cx="1064188" cy="622056"/>
              </a:xfrm>
              <a:prstGeom prst="rect">
                <a:avLst/>
              </a:prstGeom>
              <a:noFill/>
            </p:spPr>
            <p:txBody>
              <a:bodyPr wrap="non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2353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Code</a:t>
                </a:r>
              </a:p>
            </p:txBody>
          </p:sp>
        </p:grpSp>
        <p:sp>
          <p:nvSpPr>
            <p:cNvPr id="9" name="Arrow: Right 44">
              <a:extLst>
                <a:ext uri="{FF2B5EF4-FFF2-40B4-BE49-F238E27FC236}">
                  <a16:creationId xmlns:a16="http://schemas.microsoft.com/office/drawing/2014/main" id="{E217BD79-D47D-42B9-A6E9-9FF379346174}"/>
                </a:ext>
              </a:extLst>
            </p:cNvPr>
            <p:cNvSpPr/>
            <p:nvPr/>
          </p:nvSpPr>
          <p:spPr bwMode="auto">
            <a:xfrm>
              <a:off x="4133899" y="3284824"/>
              <a:ext cx="597617" cy="288353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2" rIns="0" bIns="45712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652291AE-2EB6-4B13-9C44-997992149A90}"/>
              </a:ext>
            </a:extLst>
          </p:cNvPr>
          <p:cNvGrpSpPr/>
          <p:nvPr/>
        </p:nvGrpSpPr>
        <p:grpSpPr>
          <a:xfrm>
            <a:off x="1315966" y="1204475"/>
            <a:ext cx="2675370" cy="5085113"/>
            <a:chOff x="1313589" y="1203312"/>
            <a:chExt cx="2675812" cy="5085954"/>
          </a:xfrm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23744E82-2512-4A18-8775-3C6C04B76AA7}"/>
                </a:ext>
              </a:extLst>
            </p:cNvPr>
            <p:cNvGrpSpPr/>
            <p:nvPr/>
          </p:nvGrpSpPr>
          <p:grpSpPr>
            <a:xfrm>
              <a:off x="1313589" y="1797206"/>
              <a:ext cx="2316072" cy="3009131"/>
              <a:chOff x="1313589" y="1797206"/>
              <a:chExt cx="2316072" cy="3009131"/>
            </a:xfrm>
          </p:grpSpPr>
          <p:pic>
            <p:nvPicPr>
              <p:cNvPr id="18" name="Graphic 9">
                <a:extLst>
                  <a:ext uri="{FF2B5EF4-FFF2-40B4-BE49-F238E27FC236}">
                    <a16:creationId xmlns:a16="http://schemas.microsoft.com/office/drawing/2014/main" id="{9CCEE250-3DF6-4000-8500-F38AAAA5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3589" y="1797206"/>
                <a:ext cx="1814384" cy="1402024"/>
              </a:xfrm>
              <a:prstGeom prst="rect">
                <a:avLst/>
              </a:prstGeom>
            </p:spPr>
          </p:pic>
          <p:grpSp>
            <p:nvGrpSpPr>
              <p:cNvPr id="19" name="Group 29">
                <a:extLst>
                  <a:ext uri="{FF2B5EF4-FFF2-40B4-BE49-F238E27FC236}">
                    <a16:creationId xmlns:a16="http://schemas.microsoft.com/office/drawing/2014/main" id="{DC1ED8CF-50EB-4628-B600-A063D8CA0EFA}"/>
                  </a:ext>
                </a:extLst>
              </p:cNvPr>
              <p:cNvGrpSpPr/>
              <p:nvPr/>
            </p:nvGrpSpPr>
            <p:grpSpPr>
              <a:xfrm>
                <a:off x="1838307" y="2116021"/>
                <a:ext cx="1791354" cy="2690316"/>
                <a:chOff x="4945434" y="1645264"/>
                <a:chExt cx="1827274" cy="2744263"/>
              </a:xfrm>
            </p:grpSpPr>
            <p:pic>
              <p:nvPicPr>
                <p:cNvPr id="20" name="Graphic 17">
                  <a:extLst>
                    <a:ext uri="{FF2B5EF4-FFF2-40B4-BE49-F238E27FC236}">
                      <a16:creationId xmlns:a16="http://schemas.microsoft.com/office/drawing/2014/main" id="{A6805D9A-629A-4814-90D3-C9F1A35E5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78" y="2590125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21" name="Picture 11">
                  <a:extLst>
                    <a:ext uri="{FF2B5EF4-FFF2-40B4-BE49-F238E27FC236}">
                      <a16:creationId xmlns:a16="http://schemas.microsoft.com/office/drawing/2014/main" id="{EE1251CC-1564-483F-8874-B57D229C88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grayscl/>
                </a:blip>
                <a:stretch>
                  <a:fillRect/>
                </a:stretch>
              </p:blipFill>
              <p:spPr>
                <a:xfrm>
                  <a:off x="4945434" y="3609236"/>
                  <a:ext cx="780290" cy="780291"/>
                </a:xfrm>
                <a:prstGeom prst="rect">
                  <a:avLst/>
                </a:prstGeom>
              </p:spPr>
            </p:pic>
            <p:pic>
              <p:nvPicPr>
                <p:cNvPr id="22" name="Picture 13">
                  <a:extLst>
                    <a:ext uri="{FF2B5EF4-FFF2-40B4-BE49-F238E27FC236}">
                      <a16:creationId xmlns:a16="http://schemas.microsoft.com/office/drawing/2014/main" id="{FA82A82F-32C8-4883-AB7C-951EF09F6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5992418" y="2594426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3" name="Picture 15">
                  <a:extLst>
                    <a:ext uri="{FF2B5EF4-FFF2-40B4-BE49-F238E27FC236}">
                      <a16:creationId xmlns:a16="http://schemas.microsoft.com/office/drawing/2014/main" id="{58A9D89C-F393-4F7F-A1E2-474777161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5982841" y="1645264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4" name="Picture 19">
                  <a:extLst>
                    <a:ext uri="{FF2B5EF4-FFF2-40B4-BE49-F238E27FC236}">
                      <a16:creationId xmlns:a16="http://schemas.microsoft.com/office/drawing/2014/main" id="{60D893CB-972A-49E6-8FB6-5375809FF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5992419" y="3609236"/>
                  <a:ext cx="761134" cy="761134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143EC50D-C713-45AA-B075-56E9904A165E}"/>
                </a:ext>
              </a:extLst>
            </p:cNvPr>
            <p:cNvSpPr txBox="1"/>
            <p:nvPr/>
          </p:nvSpPr>
          <p:spPr>
            <a:xfrm>
              <a:off x="2129473" y="1203312"/>
              <a:ext cx="1209868" cy="622056"/>
            </a:xfrm>
            <a:prstGeom prst="rect">
              <a:avLst/>
            </a:prstGeom>
            <a:noFill/>
          </p:spPr>
          <p:txBody>
            <a:bodyPr wrap="none" lIns="179255" tIns="143404" rIns="179255" bIns="143404" rtlCol="0">
              <a:spAutoFit/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5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Events</a:t>
              </a:r>
            </a:p>
          </p:txBody>
        </p:sp>
        <p:sp>
          <p:nvSpPr>
            <p:cNvPr id="17" name="TextBox 46">
              <a:extLst>
                <a:ext uri="{FF2B5EF4-FFF2-40B4-BE49-F238E27FC236}">
                  <a16:creationId xmlns:a16="http://schemas.microsoft.com/office/drawing/2014/main" id="{E3889E4C-AFEB-4085-BF49-9D65CA2C28B2}"/>
                </a:ext>
              </a:extLst>
            </p:cNvPr>
            <p:cNvSpPr txBox="1"/>
            <p:nvPr/>
          </p:nvSpPr>
          <p:spPr>
            <a:xfrm>
              <a:off x="1479412" y="5113725"/>
              <a:ext cx="2509989" cy="1175541"/>
            </a:xfrm>
            <a:prstGeom prst="rect">
              <a:avLst/>
            </a:prstGeom>
            <a:noFill/>
          </p:spPr>
          <p:txBody>
            <a:bodyPr wrap="square" lIns="179255" tIns="143404" rIns="179255" bIns="143404" rtlCol="0">
              <a:spAutoFit/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5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7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React to timers, HTTP, or events from your favorite Azure services, with more on the way</a:t>
              </a:r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6242F337-C3C1-4E0B-BAED-23713A6BE8D7}"/>
              </a:ext>
            </a:extLst>
          </p:cNvPr>
          <p:cNvGrpSpPr/>
          <p:nvPr/>
        </p:nvGrpSpPr>
        <p:grpSpPr>
          <a:xfrm>
            <a:off x="7460096" y="1195324"/>
            <a:ext cx="3253327" cy="4874376"/>
            <a:chOff x="7458727" y="1194163"/>
            <a:chExt cx="3253861" cy="4875188"/>
          </a:xfrm>
        </p:grpSpPr>
        <p:sp>
          <p:nvSpPr>
            <p:cNvPr id="27" name="Arrow: Right 45">
              <a:extLst>
                <a:ext uri="{FF2B5EF4-FFF2-40B4-BE49-F238E27FC236}">
                  <a16:creationId xmlns:a16="http://schemas.microsoft.com/office/drawing/2014/main" id="{8313CC00-0312-4325-A71E-B41961D06D53}"/>
                </a:ext>
              </a:extLst>
            </p:cNvPr>
            <p:cNvSpPr/>
            <p:nvPr/>
          </p:nvSpPr>
          <p:spPr bwMode="auto">
            <a:xfrm>
              <a:off x="7458727" y="3284823"/>
              <a:ext cx="597617" cy="288353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2" rIns="0" bIns="45712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8" name="Group 6">
              <a:extLst>
                <a:ext uri="{FF2B5EF4-FFF2-40B4-BE49-F238E27FC236}">
                  <a16:creationId xmlns:a16="http://schemas.microsoft.com/office/drawing/2014/main" id="{5F1E1DCC-F7F8-4822-8DDA-EC5AAE3ECA4C}"/>
                </a:ext>
              </a:extLst>
            </p:cNvPr>
            <p:cNvGrpSpPr/>
            <p:nvPr/>
          </p:nvGrpSpPr>
          <p:grpSpPr>
            <a:xfrm>
              <a:off x="8202599" y="1194163"/>
              <a:ext cx="2509989" cy="4875188"/>
              <a:chOff x="8202599" y="1194163"/>
              <a:chExt cx="2509989" cy="4875188"/>
            </a:xfrm>
          </p:grpSpPr>
          <p:grpSp>
            <p:nvGrpSpPr>
              <p:cNvPr id="29" name="Group 31">
                <a:extLst>
                  <a:ext uri="{FF2B5EF4-FFF2-40B4-BE49-F238E27FC236}">
                    <a16:creationId xmlns:a16="http://schemas.microsoft.com/office/drawing/2014/main" id="{34C98EF9-E514-4AD1-BBE4-8433F4C8AEFF}"/>
                  </a:ext>
                </a:extLst>
              </p:cNvPr>
              <p:cNvGrpSpPr/>
              <p:nvPr/>
            </p:nvGrpSpPr>
            <p:grpSpPr>
              <a:xfrm>
                <a:off x="8561164" y="2569927"/>
                <a:ext cx="1792849" cy="1728536"/>
                <a:chOff x="8732837" y="2620962"/>
                <a:chExt cx="1828800" cy="1763197"/>
              </a:xfrm>
            </p:grpSpPr>
            <p:pic>
              <p:nvPicPr>
                <p:cNvPr id="32" name="Picture 21">
                  <a:extLst>
                    <a:ext uri="{FF2B5EF4-FFF2-40B4-BE49-F238E27FC236}">
                      <a16:creationId xmlns:a16="http://schemas.microsoft.com/office/drawing/2014/main" id="{8A439217-DCC4-4864-9090-F36209BC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8732837" y="359327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33" name="Picture 23">
                  <a:extLst>
                    <a:ext uri="{FF2B5EF4-FFF2-40B4-BE49-F238E27FC236}">
                      <a16:creationId xmlns:a16="http://schemas.microsoft.com/office/drawing/2014/main" id="{DF2392AC-EEDB-441A-B11B-B88645734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</a:blip>
                <a:stretch>
                  <a:fillRect/>
                </a:stretch>
              </p:blipFill>
              <p:spPr>
                <a:xfrm>
                  <a:off x="9781347" y="2634011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34" name="Picture 24">
                  <a:extLst>
                    <a:ext uri="{FF2B5EF4-FFF2-40B4-BE49-F238E27FC236}">
                      <a16:creationId xmlns:a16="http://schemas.microsoft.com/office/drawing/2014/main" id="{DF4AA3F8-175A-4328-AB9E-EE56062C5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8734032" y="262096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35" name="Picture 25">
                  <a:extLst>
                    <a:ext uri="{FF2B5EF4-FFF2-40B4-BE49-F238E27FC236}">
                      <a16:creationId xmlns:a16="http://schemas.microsoft.com/office/drawing/2014/main" id="{42134AE9-B430-4044-9DA9-FE4857974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9781347" y="3603869"/>
                  <a:ext cx="780290" cy="780290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8">
                <a:extLst>
                  <a:ext uri="{FF2B5EF4-FFF2-40B4-BE49-F238E27FC236}">
                    <a16:creationId xmlns:a16="http://schemas.microsoft.com/office/drawing/2014/main" id="{46717B68-B5E4-4915-88EC-9B69338E5505}"/>
                  </a:ext>
                </a:extLst>
              </p:cNvPr>
              <p:cNvSpPr txBox="1"/>
              <p:nvPr/>
            </p:nvSpPr>
            <p:spPr>
              <a:xfrm>
                <a:off x="8741956" y="1194163"/>
                <a:ext cx="1431275" cy="622056"/>
              </a:xfrm>
              <a:prstGeom prst="rect">
                <a:avLst/>
              </a:prstGeom>
              <a:noFill/>
            </p:spPr>
            <p:txBody>
              <a:bodyPr wrap="non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2353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Outputs</a:t>
                </a:r>
              </a:p>
            </p:txBody>
          </p:sp>
          <p:sp>
            <p:nvSpPr>
              <p:cNvPr id="31" name="TextBox 47">
                <a:extLst>
                  <a:ext uri="{FF2B5EF4-FFF2-40B4-BE49-F238E27FC236}">
                    <a16:creationId xmlns:a16="http://schemas.microsoft.com/office/drawing/2014/main" id="{53403F63-EA44-4693-8329-0B1B88191CFC}"/>
                  </a:ext>
                </a:extLst>
              </p:cNvPr>
              <p:cNvSpPr txBox="1"/>
              <p:nvPr/>
            </p:nvSpPr>
            <p:spPr>
              <a:xfrm>
                <a:off x="8202599" y="5115281"/>
                <a:ext cx="2509989" cy="954070"/>
              </a:xfrm>
              <a:prstGeom prst="rect">
                <a:avLst/>
              </a:prstGeom>
              <a:noFill/>
            </p:spPr>
            <p:txBody>
              <a:bodyPr wrap="squar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Send results to an ever-growing collection of services</a:t>
                </a:r>
              </a:p>
            </p:txBody>
          </p:sp>
        </p:grpSp>
      </p:grpSp>
      <p:pic>
        <p:nvPicPr>
          <p:cNvPr id="36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3D3C8129-C102-4A73-931E-ADFC7FD9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5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9766877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Welche Möglichkeiten bieten sie?</a:t>
            </a:r>
          </a:p>
        </p:txBody>
      </p:sp>
      <p:sp>
        <p:nvSpPr>
          <p:cNvPr id="37" name="Inhaltsplatzhalter 12">
            <a:extLst>
              <a:ext uri="{FF2B5EF4-FFF2-40B4-BE49-F238E27FC236}">
                <a16:creationId xmlns:a16="http://schemas.microsoft.com/office/drawing/2014/main" id="{A17D3C4E-851F-46D4-B2BB-8B56CF4560B7}"/>
              </a:ext>
            </a:extLst>
          </p:cNvPr>
          <p:cNvSpPr txBox="1">
            <a:spLocks/>
          </p:cNvSpPr>
          <p:nvPr/>
        </p:nvSpPr>
        <p:spPr>
          <a:xfrm>
            <a:off x="1294155" y="2047813"/>
            <a:ext cx="9766877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Verarbeiten von 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Integrieren von Systemen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Simple APIs und Microservices</a:t>
            </a:r>
          </a:p>
        </p:txBody>
      </p:sp>
      <p:pic>
        <p:nvPicPr>
          <p:cNvPr id="7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58EDAAAF-C0E7-40DA-BA2C-B8A379B4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7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9766877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Trigger</a:t>
            </a:r>
          </a:p>
        </p:txBody>
      </p:sp>
      <p:sp>
        <p:nvSpPr>
          <p:cNvPr id="37" name="Inhaltsplatzhalter 12">
            <a:extLst>
              <a:ext uri="{FF2B5EF4-FFF2-40B4-BE49-F238E27FC236}">
                <a16:creationId xmlns:a16="http://schemas.microsoft.com/office/drawing/2014/main" id="{A17D3C4E-851F-46D4-B2BB-8B56CF4560B7}"/>
              </a:ext>
            </a:extLst>
          </p:cNvPr>
          <p:cNvSpPr txBox="1">
            <a:spLocks/>
          </p:cNvSpPr>
          <p:nvPr/>
        </p:nvSpPr>
        <p:spPr>
          <a:xfrm>
            <a:off x="1294156" y="2047813"/>
            <a:ext cx="4803432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HTTPTrigger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TimerTrigger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u="sng" dirty="0"/>
          </a:p>
        </p:txBody>
      </p:sp>
      <p:sp>
        <p:nvSpPr>
          <p:cNvPr id="7" name="Inhaltsplatzhalter 12">
            <a:extLst>
              <a:ext uri="{FF2B5EF4-FFF2-40B4-BE49-F238E27FC236}">
                <a16:creationId xmlns:a16="http://schemas.microsoft.com/office/drawing/2014/main" id="{8DBDE846-9C83-4970-B973-F19429CFB0F5}"/>
              </a:ext>
            </a:extLst>
          </p:cNvPr>
          <p:cNvSpPr txBox="1">
            <a:spLocks/>
          </p:cNvSpPr>
          <p:nvPr/>
        </p:nvSpPr>
        <p:spPr>
          <a:xfrm>
            <a:off x="6097587" y="2047813"/>
            <a:ext cx="4963444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CosmosDBTrigger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BlobTrigger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QueueTrigger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EventGridTrigger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EventHubTrigger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ServiceBusQueueTrigger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ServiceBusTopicTrigger</a:t>
            </a:r>
            <a:endParaRPr lang="de-DE" dirty="0"/>
          </a:p>
          <a:p>
            <a:endParaRPr lang="de-DE" u="sng" dirty="0"/>
          </a:p>
        </p:txBody>
      </p:sp>
      <p:pic>
        <p:nvPicPr>
          <p:cNvPr id="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36EB4BF2-0E36-406B-8AC3-D8FD5F95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9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9766877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Durable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Inhaltsplatzhalter 12">
            <a:extLst>
              <a:ext uri="{FF2B5EF4-FFF2-40B4-BE49-F238E27FC236}">
                <a16:creationId xmlns:a16="http://schemas.microsoft.com/office/drawing/2014/main" id="{462B0D69-5528-483B-92BD-6871B9042879}"/>
              </a:ext>
            </a:extLst>
          </p:cNvPr>
          <p:cNvSpPr txBox="1">
            <a:spLocks/>
          </p:cNvSpPr>
          <p:nvPr/>
        </p:nvSpPr>
        <p:spPr>
          <a:xfrm>
            <a:off x="1294155" y="2047813"/>
            <a:ext cx="9766877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Erweiterung  von „Standard“ Azure </a:t>
            </a:r>
            <a:r>
              <a:rPr lang="de-DE" dirty="0" err="1"/>
              <a:t>Functions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Functions</a:t>
            </a:r>
            <a:r>
              <a:rPr lang="de-DE" dirty="0"/>
              <a:t> können „direkt“ aus einer </a:t>
            </a:r>
            <a:r>
              <a:rPr lang="de-DE" dirty="0" err="1"/>
              <a:t>Functions</a:t>
            </a:r>
            <a:r>
              <a:rPr lang="de-DE" dirty="0"/>
              <a:t> heraus aufgerufen werden (synchron/Asynchron)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(Zwischen)-Ergebnisse sind speicherbar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Autospeicherung der lokalen Daten (Checkpoint)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sz="1400" dirty="0">
                <a:hlinkClick r:id="rId2"/>
              </a:rPr>
              <a:t>https://docs.microsoft.com/en-us/azure/azure-functions/durable/durable-functions-overview</a:t>
            </a:r>
            <a:endParaRPr lang="de-DE" sz="1400" dirty="0"/>
          </a:p>
        </p:txBody>
      </p:sp>
      <p:pic>
        <p:nvPicPr>
          <p:cNvPr id="10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3B6AE06A-32B5-4F8F-963D-63BFF45B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12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4728821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Patterns - 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chaining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3B6AE06A-32B5-4F8F-963D-63BFF45B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" y="-16398"/>
            <a:ext cx="1169012" cy="10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https://docs.microsoft.com/de-de/azure/azure-functions/durable/media/durable-functions-concepts/function-chaining.png">
            <a:extLst>
              <a:ext uri="{FF2B5EF4-FFF2-40B4-BE49-F238E27FC236}">
                <a16:creationId xmlns:a16="http://schemas.microsoft.com/office/drawing/2014/main" id="{0C54BFD3-C6EA-42F0-850A-6D75E7128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884612" cy="38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839FDC-0AF2-4EED-A788-1B1D68DE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744" y="2163603"/>
            <a:ext cx="4568444" cy="862048"/>
          </a:xfrm>
          <a:prstGeom prst="rect">
            <a:avLst/>
          </a:prstGeom>
        </p:spPr>
      </p:pic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194CD623-2D68-4C23-8090-E8EDB2F636A6}"/>
              </a:ext>
            </a:extLst>
          </p:cNvPr>
          <p:cNvSpPr txBox="1">
            <a:spLocks/>
          </p:cNvSpPr>
          <p:nvPr/>
        </p:nvSpPr>
        <p:spPr>
          <a:xfrm>
            <a:off x="6172200" y="1303787"/>
            <a:ext cx="4888831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Patterns -  Fan out/fan in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167B42-B07D-4CE8-BF0C-6F0A54D56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309" y="1968444"/>
            <a:ext cx="3884612" cy="1925475"/>
          </a:xfrm>
          <a:prstGeom prst="rect">
            <a:avLst/>
          </a:prstGeom>
        </p:spPr>
      </p:pic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5430CFA7-855E-40F4-98B0-96907AC8480E}"/>
              </a:ext>
            </a:extLst>
          </p:cNvPr>
          <p:cNvSpPr txBox="1">
            <a:spLocks/>
          </p:cNvSpPr>
          <p:nvPr/>
        </p:nvSpPr>
        <p:spPr>
          <a:xfrm>
            <a:off x="1376744" y="3762806"/>
            <a:ext cx="4646231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Patterns -   </a:t>
            </a:r>
            <a:r>
              <a:rPr lang="de-DE" dirty="0" err="1">
                <a:solidFill>
                  <a:schemeClr val="bg1"/>
                </a:solidFill>
              </a:rPr>
              <a:t>Async</a:t>
            </a:r>
            <a:r>
              <a:rPr lang="de-DE" dirty="0">
                <a:solidFill>
                  <a:schemeClr val="bg1"/>
                </a:solidFill>
              </a:rPr>
              <a:t> HTTP APIs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2901EB-5D14-49FC-A0D7-F83C0E957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719" y="4440078"/>
            <a:ext cx="2509208" cy="1886530"/>
          </a:xfrm>
          <a:prstGeom prst="rect">
            <a:avLst/>
          </a:prstGeom>
        </p:spPr>
      </p:pic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79EA1C1B-7764-4D08-A7D8-59AA6769A1DC}"/>
              </a:ext>
            </a:extLst>
          </p:cNvPr>
          <p:cNvSpPr txBox="1">
            <a:spLocks/>
          </p:cNvSpPr>
          <p:nvPr/>
        </p:nvSpPr>
        <p:spPr>
          <a:xfrm>
            <a:off x="6172200" y="3762806"/>
            <a:ext cx="4971421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Patterns -  Monitor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D4EBC4E-1C85-494E-A84F-668124146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36" y="4296350"/>
            <a:ext cx="3079905" cy="20669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0C10998-0E69-45A7-A492-E41E91A3A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141" y="2717915"/>
            <a:ext cx="5914355" cy="2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rvato Design 2016">
  <a:themeElements>
    <a:clrScheme name="aSys_Farben_2015_1">
      <a:dk1>
        <a:srgbClr val="000000"/>
      </a:dk1>
      <a:lt1>
        <a:srgbClr val="FFFFFF"/>
      </a:lt1>
      <a:dk2>
        <a:srgbClr val="646464"/>
      </a:dk2>
      <a:lt2>
        <a:srgbClr val="E5F1F7"/>
      </a:lt2>
      <a:accent1>
        <a:srgbClr val="0068A9"/>
      </a:accent1>
      <a:accent2>
        <a:srgbClr val="B2D6E8"/>
      </a:accent2>
      <a:accent3>
        <a:srgbClr val="002749"/>
      </a:accent3>
      <a:accent4>
        <a:srgbClr val="66ADD1"/>
      </a:accent4>
      <a:accent5>
        <a:srgbClr val="D0D0D0"/>
      </a:accent5>
      <a:accent6>
        <a:srgbClr val="B0C800"/>
      </a:accent6>
      <a:hlink>
        <a:srgbClr val="0068A9"/>
      </a:hlink>
      <a:folHlink>
        <a:srgbClr val="66ADD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</a:spPr>
      <a:bodyPr wrap="none" lIns="0" tIns="0" rIns="0" bIns="0" rtlCol="0">
        <a:spAutoFit/>
      </a:bodyPr>
      <a:lstStyle>
        <a:defPPr marL="342900" indent="-342900">
          <a:buClr>
            <a:schemeClr val="accent1"/>
          </a:buClr>
          <a:buSzPct val="85000"/>
          <a:buFont typeface="Wingdings 3" panose="05040102010807070707" pitchFamily="18" charset="2"/>
          <a:buChar char="Ò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rvato_Systems_pp_master_16_9_EN.potx" id="{C15358C7-36B8-4C71-AB65-83B167847F4E}" vid="{F78AC6FC-412A-431A-883D-BBA5B492A44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rache xmlns="e8f258e1-650f-407e-a44e-592734729219">DE/EN</Sprache>
    <b1d66cc663ca419ba515713d76b6cf38 xmlns="0c589181-3102-4f7a-9ad9-53ffd193eea4" xsi:nil="true"/>
    <TaxCatchAll xmlns="e8f258e1-650f-407e-a44e-592734729219"/>
    <TaxKeywordTaxHTField xmlns="e8f258e1-650f-407e-a44e-592734729219">
      <Terms xmlns="http://schemas.microsoft.com/office/infopath/2007/PartnerControls"/>
    </TaxKeywordTaxHTField>
    <SharedWithUsers xmlns="e8f258e1-650f-407e-a44e-592734729219">
      <UserInfo>
        <DisplayName>Stemerdink, Peter, NMU-S</DisplayName>
        <AccountId>407</AccountId>
        <AccountType/>
      </UserInfo>
      <UserInfo>
        <DisplayName>Dartsch, Marko, NMD-O5</DisplayName>
        <AccountId>4156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F7E4412A5CB154EAE034F6F1F8A2B95" ma:contentTypeVersion="14" ma:contentTypeDescription="Create a new document." ma:contentTypeScope="" ma:versionID="abd8de4b62773021d19471a85b4ff27a">
  <xsd:schema xmlns:xsd="http://www.w3.org/2001/XMLSchema" xmlns:xs="http://www.w3.org/2001/XMLSchema" xmlns:p="http://schemas.microsoft.com/office/2006/metadata/properties" xmlns:ns2="e8f258e1-650f-407e-a44e-592734729219" xmlns:ns3="0c589181-3102-4f7a-9ad9-53ffd193eea4" targetNamespace="http://schemas.microsoft.com/office/2006/metadata/properties" ma:root="true" ma:fieldsID="33a49c9e4b906f08b2fe936a8b29a851" ns2:_="" ns3:_="">
    <xsd:import namespace="e8f258e1-650f-407e-a44e-592734729219"/>
    <xsd:import namespace="0c589181-3102-4f7a-9ad9-53ffd193eea4"/>
    <xsd:element name="properties">
      <xsd:complexType>
        <xsd:sequence>
          <xsd:element name="documentManagement">
            <xsd:complexType>
              <xsd:all>
                <xsd:element ref="ns2:Sprache" minOccurs="0"/>
                <xsd:element ref="ns2:TaxKeywordTaxHTField" minOccurs="0"/>
                <xsd:element ref="ns2:TaxCatchAll" minOccurs="0"/>
                <xsd:element ref="ns3:b1d66cc663ca419ba515713d76b6cf38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f258e1-650f-407e-a44e-592734729219" elementFormDefault="qualified">
    <xsd:import namespace="http://schemas.microsoft.com/office/2006/documentManagement/types"/>
    <xsd:import namespace="http://schemas.microsoft.com/office/infopath/2007/PartnerControls"/>
    <xsd:element name="Sprache" ma:index="2" nillable="true" ma:displayName="Sprache" ma:default="DE" ma:format="RadioButtons" ma:internalName="Sprache" ma:readOnly="false">
      <xsd:simpleType>
        <xsd:restriction base="dms:Choice">
          <xsd:enumeration value="DE"/>
          <xsd:enumeration value="EN"/>
          <xsd:enumeration value="DE/EN"/>
        </xsd:restriction>
      </xsd:simpleType>
    </xsd:element>
    <xsd:element name="TaxKeywordTaxHTField" ma:index="10" nillable="true" ma:taxonomy="true" ma:internalName="TaxKeywordTaxHTField" ma:taxonomyFieldName="TaxKeyword" ma:displayName="Tags" ma:fieldId="{23f27201-bee3-471e-b2e7-b64fd8b7ca38}" ma:taxonomyMulti="true" ma:sspId="65881c09-cf89-46b6-95b9-73984ece9c2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609faf26-6da5-4a51-b4c5-0e01a306164d}" ma:internalName="TaxCatchAll" ma:showField="CatchAllData" ma:web="e8f258e1-650f-407e-a44e-5927347292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89181-3102-4f7a-9ad9-53ffd193eea4" elementFormDefault="qualified">
    <xsd:import namespace="http://schemas.microsoft.com/office/2006/documentManagement/types"/>
    <xsd:import namespace="http://schemas.microsoft.com/office/infopath/2007/PartnerControls"/>
    <xsd:element name="b1d66cc663ca419ba515713d76b6cf38" ma:index="12" nillable="true" ma:displayName="Market Unit_0" ma:hidden="true" ma:internalName="b1d66cc663ca419ba515713d76b6cf38" ma:readOnly="false">
      <xsd:simpleType>
        <xsd:restriction base="dms:Note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e8f258e1-650f-407e-a44e-592734729219"/>
    <ds:schemaRef ds:uri="http://schemas.microsoft.com/office/infopath/2007/PartnerControls"/>
    <ds:schemaRef ds:uri="http://purl.org/dc/terms/"/>
    <ds:schemaRef ds:uri="http://schemas.microsoft.com/office/2006/documentManagement/types"/>
    <ds:schemaRef ds:uri="0c589181-3102-4f7a-9ad9-53ffd193eea4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D1617D2-3FB5-46E8-83E7-EEA3CBF53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f258e1-650f-407e-a44e-592734729219"/>
    <ds:schemaRef ds:uri="0c589181-3102-4f7a-9ad9-53ffd193ee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EN_Arvato_Systems_pp_Master_16_9</Template>
  <TotalTime>0</TotalTime>
  <Words>563</Words>
  <Application>Microsoft Office PowerPoint</Application>
  <PresentationFormat>Benutzerdefiniert</PresentationFormat>
  <Paragraphs>169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 Semilight</vt:lpstr>
      <vt:lpstr>Symbol</vt:lpstr>
      <vt:lpstr>Wingdings 3</vt:lpstr>
      <vt:lpstr>arvato Design 2016</vt:lpstr>
      <vt:lpstr>Serverless</vt:lpstr>
      <vt:lpstr>Serverless</vt:lpstr>
      <vt:lpstr>Serverless</vt:lpstr>
      <vt:lpstr>Serverless</vt:lpstr>
      <vt:lpstr>Azure Functions</vt:lpstr>
      <vt:lpstr>Azure Functions</vt:lpstr>
      <vt:lpstr>Azure Functions</vt:lpstr>
      <vt:lpstr>Azure Functions</vt:lpstr>
      <vt:lpstr>Azure Functions</vt:lpstr>
      <vt:lpstr>Azure Functions</vt:lpstr>
    </vt:vector>
  </TitlesOfParts>
  <Company>Infrastructure Services Software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about the PowerPoint Master</dc:title>
  <dc:creator>Focke, Patrick, NMU-DSC</dc:creator>
  <cp:lastModifiedBy>Focke, Patrick, NMU-DSC</cp:lastModifiedBy>
  <cp:revision>25</cp:revision>
  <cp:lastPrinted>2016-09-22T13:23:28Z</cp:lastPrinted>
  <dcterms:created xsi:type="dcterms:W3CDTF">2019-04-24T08:56:20Z</dcterms:created>
  <dcterms:modified xsi:type="dcterms:W3CDTF">2019-04-26T12:54:28Z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0x0101005F7E4412A5CB154EAE034F6F1F8A2B95</vt:lpwstr>
  </property>
  <property fmtid="{D5CDD505-2E9C-101B-9397-08002B2CF9AE}" pid="3" name="_dlc_DocIdItemGuid">
    <vt:lpwstr>8584e6a5-8f1e-49f7-9b16-e58ba796537f</vt:lpwstr>
  </property>
  <property fmtid="{D5CDD505-2E9C-101B-9397-08002B2CF9AE}" pid="4" name="Market_x0020_Unit">
    <vt:lpwstr/>
  </property>
  <property fmtid="{D5CDD505-2E9C-101B-9397-08002B2CF9AE}" pid="5" name="Market Unit">
    <vt:lpwstr/>
  </property>
  <property fmtid="{D5CDD505-2E9C-101B-9397-08002B2CF9AE}" pid="6" name="ArticulateGUID">
    <vt:lpwstr>D9E40AEC-9A76-443F-B1FA-373054D408A1</vt:lpwstr>
  </property>
  <property fmtid="{D5CDD505-2E9C-101B-9397-08002B2CF9AE}" pid="7" name="ArticulatePath">
    <vt:lpwstr>Arvato_pp_master201608_16_9_EN_NEW_265Z</vt:lpwstr>
  </property>
  <property fmtid="{D5CDD505-2E9C-101B-9397-08002B2CF9AE}" pid="8" name="TaxKeyword">
    <vt:lpwstr/>
  </property>
  <property fmtid="{D5CDD505-2E9C-101B-9397-08002B2CF9AE}" pid="9" name="MSIP_Label_d1eb46ce-67e3-4023-9bb7-2cf97845c0ca_Enabled">
    <vt:lpwstr>True</vt:lpwstr>
  </property>
  <property fmtid="{D5CDD505-2E9C-101B-9397-08002B2CF9AE}" pid="10" name="MSIP_Label_d1eb46ce-67e3-4023-9bb7-2cf97845c0ca_SiteId">
    <vt:lpwstr>1ca8bd94-3c97-4fc6-8955-bad266b43f0b</vt:lpwstr>
  </property>
  <property fmtid="{D5CDD505-2E9C-101B-9397-08002B2CF9AE}" pid="11" name="MSIP_Label_d1eb46ce-67e3-4023-9bb7-2cf97845c0ca_Owner">
    <vt:lpwstr>patrick.focke@bertelsmann.de</vt:lpwstr>
  </property>
  <property fmtid="{D5CDD505-2E9C-101B-9397-08002B2CF9AE}" pid="12" name="MSIP_Label_d1eb46ce-67e3-4023-9bb7-2cf97845c0ca_SetDate">
    <vt:lpwstr>2019-04-24T08:56:39.0550075Z</vt:lpwstr>
  </property>
  <property fmtid="{D5CDD505-2E9C-101B-9397-08002B2CF9AE}" pid="13" name="MSIP_Label_d1eb46ce-67e3-4023-9bb7-2cf97845c0ca_Name">
    <vt:lpwstr>Business Standard</vt:lpwstr>
  </property>
  <property fmtid="{D5CDD505-2E9C-101B-9397-08002B2CF9AE}" pid="14" name="MSIP_Label_d1eb46ce-67e3-4023-9bb7-2cf97845c0ca_Application">
    <vt:lpwstr>Microsoft Azure Information Protection</vt:lpwstr>
  </property>
  <property fmtid="{D5CDD505-2E9C-101B-9397-08002B2CF9AE}" pid="15" name="MSIP_Label_d1eb46ce-67e3-4023-9bb7-2cf97845c0ca_Extended_MSFT_Method">
    <vt:lpwstr>Automatic</vt:lpwstr>
  </property>
  <property fmtid="{D5CDD505-2E9C-101B-9397-08002B2CF9AE}" pid="16" name="Sensitivity">
    <vt:lpwstr>Business Standard</vt:lpwstr>
  </property>
</Properties>
</file>